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7" r:id="rId3"/>
  </p:sldMasterIdLst>
  <p:notesMasterIdLst>
    <p:notesMasterId r:id="rId70"/>
  </p:notesMasterIdLst>
  <p:sldIdLst>
    <p:sldId id="392" r:id="rId4"/>
    <p:sldId id="270" r:id="rId5"/>
    <p:sldId id="429" r:id="rId6"/>
    <p:sldId id="437" r:id="rId7"/>
    <p:sldId id="419" r:id="rId8"/>
    <p:sldId id="327" r:id="rId9"/>
    <p:sldId id="393" r:id="rId10"/>
    <p:sldId id="277" r:id="rId11"/>
    <p:sldId id="424" r:id="rId12"/>
    <p:sldId id="313" r:id="rId13"/>
    <p:sldId id="326" r:id="rId14"/>
    <p:sldId id="292" r:id="rId15"/>
    <p:sldId id="309" r:id="rId16"/>
    <p:sldId id="440" r:id="rId17"/>
    <p:sldId id="441" r:id="rId18"/>
    <p:sldId id="442" r:id="rId19"/>
    <p:sldId id="443" r:id="rId20"/>
    <p:sldId id="444" r:id="rId21"/>
    <p:sldId id="445" r:id="rId22"/>
    <p:sldId id="450" r:id="rId23"/>
    <p:sldId id="451" r:id="rId24"/>
    <p:sldId id="474" r:id="rId25"/>
    <p:sldId id="475" r:id="rId26"/>
    <p:sldId id="469" r:id="rId27"/>
    <p:sldId id="453" r:id="rId28"/>
    <p:sldId id="332" r:id="rId29"/>
    <p:sldId id="334" r:id="rId30"/>
    <p:sldId id="319" r:id="rId31"/>
    <p:sldId id="448" r:id="rId32"/>
    <p:sldId id="341" r:id="rId33"/>
    <p:sldId id="456" r:id="rId34"/>
    <p:sldId id="470" r:id="rId35"/>
    <p:sldId id="476" r:id="rId36"/>
    <p:sldId id="477" r:id="rId37"/>
    <p:sldId id="478" r:id="rId38"/>
    <p:sldId id="480" r:id="rId39"/>
    <p:sldId id="481" r:id="rId40"/>
    <p:sldId id="482" r:id="rId41"/>
    <p:sldId id="479" r:id="rId42"/>
    <p:sldId id="455" r:id="rId43"/>
    <p:sldId id="471" r:id="rId44"/>
    <p:sldId id="485" r:id="rId45"/>
    <p:sldId id="486" r:id="rId46"/>
    <p:sldId id="483" r:id="rId47"/>
    <p:sldId id="484" r:id="rId48"/>
    <p:sldId id="472" r:id="rId49"/>
    <p:sldId id="487" r:id="rId50"/>
    <p:sldId id="491" r:id="rId51"/>
    <p:sldId id="488" r:id="rId52"/>
    <p:sldId id="490" r:id="rId53"/>
    <p:sldId id="495" r:id="rId54"/>
    <p:sldId id="496" r:id="rId55"/>
    <p:sldId id="489" r:id="rId56"/>
    <p:sldId id="473" r:id="rId57"/>
    <p:sldId id="492" r:id="rId58"/>
    <p:sldId id="493" r:id="rId59"/>
    <p:sldId id="494" r:id="rId60"/>
    <p:sldId id="498" r:id="rId61"/>
    <p:sldId id="499" r:id="rId62"/>
    <p:sldId id="318" r:id="rId63"/>
    <p:sldId id="420" r:id="rId64"/>
    <p:sldId id="421" r:id="rId65"/>
    <p:sldId id="438" r:id="rId66"/>
    <p:sldId id="295" r:id="rId67"/>
    <p:sldId id="300" r:id="rId68"/>
    <p:sldId id="31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00"/>
    <a:srgbClr val="FFFF00"/>
    <a:srgbClr val="003366"/>
    <a:srgbClr val="008080"/>
    <a:srgbClr val="009999"/>
    <a:srgbClr val="006666"/>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1ACBC-B467-4AFA-B9C0-522CD4B0F612}" v="118" dt="2021-05-09T16:48:39.541"/>
    <p1510:client id="{90E7BAD9-39E5-467F-8212-E8485E06652F}" v="25" dt="2021-05-09T16:02:41.325"/>
    <p1510:client id="{A5D7437E-6694-43CA-817E-DA47FBEF8F31}" v="2437" dt="2021-03-22T03:56:43.223"/>
    <p1510:client id="{DF7DEC1C-2252-4227-B19B-33DE95F122D2}" v="8945" dt="2021-03-26T17:28:54.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4660"/>
  </p:normalViewPr>
  <p:slideViewPr>
    <p:cSldViewPr snapToGrid="0">
      <p:cViewPr varScale="1">
        <p:scale>
          <a:sx n="65" d="100"/>
          <a:sy n="65" d="100"/>
        </p:scale>
        <p:origin x="816" y="44"/>
      </p:cViewPr>
      <p:guideLst>
        <p:guide orient="horz" pos="2160"/>
        <p:guide pos="3840"/>
      </p:guideLst>
    </p:cSldViewPr>
  </p:slideViewPr>
  <p:notesTextViewPr>
    <p:cViewPr>
      <p:scale>
        <a:sx n="1" d="1"/>
        <a:sy n="1" d="1"/>
      </p:scale>
      <p:origin x="0" y="0"/>
    </p:cViewPr>
  </p:notesTextViewPr>
  <p:sorterViewPr>
    <p:cViewPr varScale="1">
      <p:scale>
        <a:sx n="1" d="1"/>
        <a:sy n="1" d="1"/>
      </p:scale>
      <p:origin x="0" y="-12036"/>
    </p:cViewPr>
  </p:sorterViewPr>
  <p:notesViewPr>
    <p:cSldViewPr snapToGrid="0">
      <p:cViewPr varScale="1">
        <p:scale>
          <a:sx n="75" d="100"/>
          <a:sy n="75" d="100"/>
        </p:scale>
        <p:origin x="277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65279427244886E-2"/>
          <c:y val="5.2203960202267433E-2"/>
          <c:w val="0.93623472057275514"/>
          <c:h val="0.81572490814979182"/>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diamond"/>
            <c:size val="20"/>
            <c:spPr>
              <a:solidFill>
                <a:srgbClr val="FF0000"/>
              </a:solidFill>
              <a:ln w="9525">
                <a:solidFill>
                  <a:schemeClr val="accent1"/>
                </a:solidFill>
              </a:ln>
              <a:effectLst/>
            </c:spPr>
          </c:marker>
          <c:dPt>
            <c:idx val="0"/>
            <c:marker>
              <c:symbol val="diamond"/>
              <c:size val="15"/>
              <c:spPr>
                <a:solidFill>
                  <a:srgbClr val="FF0000"/>
                </a:solidFill>
                <a:ln w="9525">
                  <a:noFill/>
                </a:ln>
                <a:effectLst/>
              </c:spPr>
            </c:marker>
            <c:bubble3D val="0"/>
            <c:extLst>
              <c:ext xmlns:c16="http://schemas.microsoft.com/office/drawing/2014/chart" uri="{C3380CC4-5D6E-409C-BE32-E72D297353CC}">
                <c16:uniqueId val="{00000008-37B1-4873-9EB9-69A70428AF12}"/>
              </c:ext>
            </c:extLst>
          </c:dPt>
          <c:dPt>
            <c:idx val="1"/>
            <c:marker>
              <c:symbol val="diamond"/>
              <c:size val="15"/>
              <c:spPr>
                <a:solidFill>
                  <a:srgbClr val="FF0000"/>
                </a:solidFill>
                <a:ln w="9525">
                  <a:noFill/>
                </a:ln>
                <a:effectLst/>
              </c:spPr>
            </c:marker>
            <c:bubble3D val="0"/>
            <c:spPr>
              <a:ln w="50800" cap="rnd">
                <a:solidFill>
                  <a:schemeClr val="tx1"/>
                </a:solidFill>
                <a:round/>
              </a:ln>
              <a:effectLst/>
            </c:spPr>
            <c:extLst>
              <c:ext xmlns:c16="http://schemas.microsoft.com/office/drawing/2014/chart" uri="{C3380CC4-5D6E-409C-BE32-E72D297353CC}">
                <c16:uniqueId val="{00000007-37B1-4873-9EB9-69A70428AF12}"/>
              </c:ext>
            </c:extLst>
          </c:dPt>
          <c:dPt>
            <c:idx val="2"/>
            <c:marker>
              <c:symbol val="diamond"/>
              <c:size val="15"/>
              <c:spPr>
                <a:solidFill>
                  <a:srgbClr val="FF0000"/>
                </a:solidFill>
                <a:ln w="9525">
                  <a:noFill/>
                </a:ln>
                <a:effectLst/>
              </c:spPr>
            </c:marker>
            <c:bubble3D val="0"/>
            <c:spPr>
              <a:ln w="50800" cap="rnd">
                <a:solidFill>
                  <a:schemeClr val="tx1"/>
                </a:solidFill>
                <a:round/>
              </a:ln>
              <a:effectLst/>
            </c:spPr>
            <c:extLst>
              <c:ext xmlns:c16="http://schemas.microsoft.com/office/drawing/2014/chart" uri="{C3380CC4-5D6E-409C-BE32-E72D297353CC}">
                <c16:uniqueId val="{00000003-37B1-4873-9EB9-69A70428AF12}"/>
              </c:ext>
            </c:extLst>
          </c:dPt>
          <c:dPt>
            <c:idx val="3"/>
            <c:marker>
              <c:symbol val="diamond"/>
              <c:size val="15"/>
              <c:spPr>
                <a:solidFill>
                  <a:srgbClr val="FF0000"/>
                </a:solidFill>
                <a:ln w="9525">
                  <a:noFill/>
                </a:ln>
                <a:effectLst/>
              </c:spPr>
            </c:marker>
            <c:bubble3D val="0"/>
            <c:spPr>
              <a:ln w="50800" cap="rnd">
                <a:solidFill>
                  <a:schemeClr val="tx1"/>
                </a:solidFill>
                <a:round/>
              </a:ln>
              <a:effectLst/>
            </c:spPr>
            <c:extLst>
              <c:ext xmlns:c16="http://schemas.microsoft.com/office/drawing/2014/chart" uri="{C3380CC4-5D6E-409C-BE32-E72D297353CC}">
                <c16:uniqueId val="{00000006-37B1-4873-9EB9-69A70428AF12}"/>
              </c:ext>
            </c:extLst>
          </c:dPt>
          <c:dPt>
            <c:idx val="4"/>
            <c:marker>
              <c:symbol val="diamond"/>
              <c:size val="15"/>
              <c:spPr>
                <a:solidFill>
                  <a:srgbClr val="FF0000"/>
                </a:solidFill>
                <a:ln w="9525">
                  <a:noFill/>
                </a:ln>
                <a:effectLst/>
              </c:spPr>
            </c:marker>
            <c:bubble3D val="0"/>
            <c:spPr>
              <a:ln w="50800" cap="rnd">
                <a:solidFill>
                  <a:schemeClr val="tx1"/>
                </a:solidFill>
                <a:round/>
              </a:ln>
              <a:effectLst/>
            </c:spPr>
            <c:extLst>
              <c:ext xmlns:c16="http://schemas.microsoft.com/office/drawing/2014/chart" uri="{C3380CC4-5D6E-409C-BE32-E72D297353CC}">
                <c16:uniqueId val="{00000005-37B1-4873-9EB9-69A70428AF12}"/>
              </c:ext>
            </c:extLst>
          </c:dPt>
          <c:dPt>
            <c:idx val="5"/>
            <c:marker>
              <c:symbol val="diamond"/>
              <c:size val="15"/>
              <c:spPr>
                <a:solidFill>
                  <a:srgbClr val="FF0000"/>
                </a:solidFill>
                <a:ln w="9525">
                  <a:noFill/>
                </a:ln>
                <a:effectLst/>
              </c:spPr>
            </c:marker>
            <c:bubble3D val="0"/>
            <c:spPr>
              <a:ln w="50800" cap="rnd">
                <a:solidFill>
                  <a:schemeClr val="tx1"/>
                </a:solidFill>
                <a:round/>
              </a:ln>
              <a:effectLst/>
            </c:spPr>
            <c:extLst>
              <c:ext xmlns:c16="http://schemas.microsoft.com/office/drawing/2014/chart" uri="{C3380CC4-5D6E-409C-BE32-E72D297353CC}">
                <c16:uniqueId val="{00000004-37B1-4873-9EB9-69A70428AF12}"/>
              </c:ext>
            </c:extLst>
          </c:dPt>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General</c:formatCode>
                <c:ptCount val="6"/>
                <c:pt idx="0">
                  <c:v>5.8</c:v>
                </c:pt>
                <c:pt idx="1">
                  <c:v>3.8</c:v>
                </c:pt>
                <c:pt idx="2">
                  <c:v>3.3</c:v>
                </c:pt>
                <c:pt idx="3">
                  <c:v>2.4</c:v>
                </c:pt>
                <c:pt idx="4">
                  <c:v>1.5</c:v>
                </c:pt>
                <c:pt idx="5">
                  <c:v>1.4</c:v>
                </c:pt>
              </c:numCache>
            </c:numRef>
          </c:val>
          <c:smooth val="0"/>
          <c:extLst>
            <c:ext xmlns:c16="http://schemas.microsoft.com/office/drawing/2014/chart" uri="{C3380CC4-5D6E-409C-BE32-E72D297353CC}">
              <c16:uniqueId val="{00000000-37B1-4873-9EB9-69A70428AF12}"/>
            </c:ext>
          </c:extLst>
        </c:ser>
        <c:ser>
          <c:idx val="1"/>
          <c:order val="1"/>
          <c:tx>
            <c:strRef>
              <c:f>Sheet1!$C$1</c:f>
              <c:strCache>
                <c:ptCount val="1"/>
                <c:pt idx="0">
                  <c:v>Column1</c:v>
                </c:pt>
              </c:strCache>
            </c:strRef>
          </c:tx>
          <c:spPr>
            <a:ln w="28575" cap="rnd">
              <a:solidFill>
                <a:schemeClr val="accent2"/>
              </a:solidFill>
              <a:round/>
            </a:ln>
            <a:effectLst/>
          </c:spPr>
          <c:marker>
            <c:symbol val="none"/>
          </c:marker>
          <c:cat>
            <c:numRef>
              <c:f>Sheet1!$A$2:$A$7</c:f>
              <c:numCache>
                <c:formatCode>General</c:formatCode>
                <c:ptCount val="6"/>
                <c:pt idx="0">
                  <c:v>2006</c:v>
                </c:pt>
                <c:pt idx="1">
                  <c:v>2007</c:v>
                </c:pt>
                <c:pt idx="2">
                  <c:v>2008</c:v>
                </c:pt>
                <c:pt idx="3">
                  <c:v>2009</c:v>
                </c:pt>
                <c:pt idx="4">
                  <c:v>2010</c:v>
                </c:pt>
                <c:pt idx="5">
                  <c:v>2011</c:v>
                </c:pt>
              </c:numCache>
            </c:numRef>
          </c:cat>
          <c:val>
            <c:numRef>
              <c:f>Sheet1!$C$2:$C$7</c:f>
              <c:numCache>
                <c:formatCode>General</c:formatCode>
                <c:ptCount val="6"/>
              </c:numCache>
            </c:numRef>
          </c:val>
          <c:smooth val="0"/>
          <c:extLst>
            <c:ext xmlns:c16="http://schemas.microsoft.com/office/drawing/2014/chart" uri="{C3380CC4-5D6E-409C-BE32-E72D297353CC}">
              <c16:uniqueId val="{00000001-37B1-4873-9EB9-69A70428AF12}"/>
            </c:ext>
          </c:extLst>
        </c:ser>
        <c:ser>
          <c:idx val="2"/>
          <c:order val="2"/>
          <c:tx>
            <c:strRef>
              <c:f>Sheet1!$D$1</c:f>
              <c:strCache>
                <c:ptCount val="1"/>
                <c:pt idx="0">
                  <c:v>Column2</c:v>
                </c:pt>
              </c:strCache>
            </c:strRef>
          </c:tx>
          <c:spPr>
            <a:ln w="28575" cap="rnd">
              <a:solidFill>
                <a:schemeClr val="accent3"/>
              </a:solidFill>
              <a:round/>
            </a:ln>
            <a:effectLst/>
          </c:spPr>
          <c:marker>
            <c:symbol val="none"/>
          </c:marker>
          <c:cat>
            <c:numRef>
              <c:f>Sheet1!$A$2:$A$7</c:f>
              <c:numCache>
                <c:formatCode>General</c:formatCode>
                <c:ptCount val="6"/>
                <c:pt idx="0">
                  <c:v>2006</c:v>
                </c:pt>
                <c:pt idx="1">
                  <c:v>2007</c:v>
                </c:pt>
                <c:pt idx="2">
                  <c:v>2008</c:v>
                </c:pt>
                <c:pt idx="3">
                  <c:v>2009</c:v>
                </c:pt>
                <c:pt idx="4">
                  <c:v>2010</c:v>
                </c:pt>
                <c:pt idx="5">
                  <c:v>2011</c:v>
                </c:pt>
              </c:numCache>
            </c:numRef>
          </c:cat>
          <c:val>
            <c:numRef>
              <c:f>Sheet1!$D$2:$D$7</c:f>
              <c:numCache>
                <c:formatCode>General</c:formatCode>
                <c:ptCount val="6"/>
              </c:numCache>
            </c:numRef>
          </c:val>
          <c:smooth val="0"/>
          <c:extLst>
            <c:ext xmlns:c16="http://schemas.microsoft.com/office/drawing/2014/chart" uri="{C3380CC4-5D6E-409C-BE32-E72D297353CC}">
              <c16:uniqueId val="{00000002-37B1-4873-9EB9-69A70428AF12}"/>
            </c:ext>
          </c:extLst>
        </c:ser>
        <c:dLbls>
          <c:showLegendKey val="0"/>
          <c:showVal val="0"/>
          <c:showCatName val="0"/>
          <c:showSerName val="0"/>
          <c:showPercent val="0"/>
          <c:showBubbleSize val="0"/>
        </c:dLbls>
        <c:marker val="1"/>
        <c:smooth val="0"/>
        <c:axId val="67371392"/>
        <c:axId val="67372928"/>
      </c:lineChart>
      <c:catAx>
        <c:axId val="67371392"/>
        <c:scaling>
          <c:orientation val="minMax"/>
        </c:scaling>
        <c:delete val="0"/>
        <c:axPos val="b"/>
        <c:numFmt formatCode="General" sourceLinked="1"/>
        <c:majorTickMark val="none"/>
        <c:minorTickMark val="none"/>
        <c:tickLblPos val="nextTo"/>
        <c:spPr>
          <a:noFill/>
          <a:ln w="508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67372928"/>
        <c:crosses val="autoZero"/>
        <c:auto val="1"/>
        <c:lblAlgn val="ctr"/>
        <c:lblOffset val="100"/>
        <c:noMultiLvlLbl val="0"/>
      </c:catAx>
      <c:valAx>
        <c:axId val="6737292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50800">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37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0.45163</cdr:x>
      <cdr:y>0.36053</cdr:y>
    </cdr:from>
    <cdr:to>
      <cdr:x>0.5518</cdr:x>
      <cdr:y>0.46223</cdr:y>
    </cdr:to>
    <cdr:sp macro="" textlink="">
      <cdr:nvSpPr>
        <cdr:cNvPr id="3" name="TextBox 2"/>
        <cdr:cNvSpPr txBox="1"/>
      </cdr:nvSpPr>
      <cdr:spPr>
        <a:xfrm xmlns:a="http://schemas.openxmlformats.org/drawingml/2006/main">
          <a:off x="4122615" y="1418485"/>
          <a:ext cx="914400" cy="400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0.44135</cdr:x>
      <cdr:y>0.3367</cdr:y>
    </cdr:from>
    <cdr:to>
      <cdr:x>0.86002</cdr:x>
      <cdr:y>0.56911</cdr:y>
    </cdr:to>
    <cdr:sp macro="" textlink="">
      <cdr:nvSpPr>
        <cdr:cNvPr id="4" name="TextBox 3"/>
        <cdr:cNvSpPr txBox="1"/>
      </cdr:nvSpPr>
      <cdr:spPr>
        <a:xfrm xmlns:a="http://schemas.openxmlformats.org/drawingml/2006/main">
          <a:off x="4028829" y="1324706"/>
          <a:ext cx="382172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0.44777</cdr:x>
      <cdr:y>0.32776</cdr:y>
    </cdr:from>
    <cdr:to>
      <cdr:x>0.70591</cdr:x>
      <cdr:y>0.44099</cdr:y>
    </cdr:to>
    <cdr:sp macro="" textlink="">
      <cdr:nvSpPr>
        <cdr:cNvPr id="5" name="TextBox 4"/>
        <cdr:cNvSpPr txBox="1"/>
      </cdr:nvSpPr>
      <cdr:spPr>
        <a:xfrm xmlns:a="http://schemas.openxmlformats.org/drawingml/2006/main">
          <a:off x="4087446" y="1289537"/>
          <a:ext cx="2356338" cy="4454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Arial" panose="020B0604020202020204" pitchFamily="34" charset="0"/>
              <a:cs typeface="Arial" panose="020B0604020202020204" pitchFamily="34" charset="0"/>
            </a:rPr>
            <a:t>3.3 ± 2.2 [2.7, 3.8]</a:t>
          </a:r>
        </a:p>
      </cdr:txBody>
    </cdr:sp>
  </cdr:relSizeAnchor>
  <cdr:relSizeAnchor xmlns:cdr="http://schemas.openxmlformats.org/drawingml/2006/chartDrawing">
    <cdr:from>
      <cdr:x>0.37586</cdr:x>
      <cdr:y>0.54825</cdr:y>
    </cdr:from>
    <cdr:to>
      <cdr:x>0.64426</cdr:x>
      <cdr:y>0.66148</cdr:y>
    </cdr:to>
    <cdr:sp macro="" textlink="">
      <cdr:nvSpPr>
        <cdr:cNvPr id="6" name="TextBox 5"/>
        <cdr:cNvSpPr txBox="1"/>
      </cdr:nvSpPr>
      <cdr:spPr>
        <a:xfrm xmlns:a="http://schemas.openxmlformats.org/drawingml/2006/main">
          <a:off x="3430953" y="2157045"/>
          <a:ext cx="2450124" cy="4454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Arial" panose="020B0604020202020204" pitchFamily="34" charset="0"/>
              <a:cs typeface="Arial" panose="020B0604020202020204" pitchFamily="34" charset="0"/>
            </a:rPr>
            <a:t>2.4 ± 1.4 [2.1,  2.8]</a:t>
          </a:r>
        </a:p>
      </cdr:txBody>
    </cdr:sp>
  </cdr:relSizeAnchor>
  <cdr:relSizeAnchor xmlns:cdr="http://schemas.openxmlformats.org/drawingml/2006/chartDrawing">
    <cdr:from>
      <cdr:x>0.72646</cdr:x>
      <cdr:y>0.54825</cdr:y>
    </cdr:from>
    <cdr:to>
      <cdr:x>1</cdr:x>
      <cdr:y>0.64956</cdr:y>
    </cdr:to>
    <cdr:sp macro="" textlink="">
      <cdr:nvSpPr>
        <cdr:cNvPr id="7" name="TextBox 6"/>
        <cdr:cNvSpPr txBox="1"/>
      </cdr:nvSpPr>
      <cdr:spPr>
        <a:xfrm xmlns:a="http://schemas.openxmlformats.org/drawingml/2006/main">
          <a:off x="6631353" y="2157045"/>
          <a:ext cx="2497015" cy="398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Arial" panose="020B0604020202020204" pitchFamily="34" charset="0"/>
              <a:cs typeface="Arial" panose="020B0604020202020204" pitchFamily="34" charset="0"/>
            </a:rPr>
            <a:t>1.5 ± 1.2 [1.3, 1.8]</a:t>
          </a:r>
        </a:p>
        <a:p xmlns:a="http://schemas.openxmlformats.org/drawingml/2006/main">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21EC7-22A1-476E-8E72-B6511C7772C2}"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5F08F-A0F8-4BED-AB49-478C92269161}" type="slidenum">
              <a:rPr lang="en-US" smtClean="0"/>
              <a:t>‹#›</a:t>
            </a:fld>
            <a:endParaRPr lang="en-US"/>
          </a:p>
        </p:txBody>
      </p:sp>
    </p:spTree>
    <p:extLst>
      <p:ext uri="{BB962C8B-B14F-4D97-AF65-F5344CB8AC3E}">
        <p14:creationId xmlns:p14="http://schemas.microsoft.com/office/powerpoint/2010/main" val="123606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5F08F-A0F8-4BED-AB49-478C92269161}" type="slidenum">
              <a:rPr lang="en-US" smtClean="0"/>
              <a:t>2</a:t>
            </a:fld>
            <a:endParaRPr lang="en-US"/>
          </a:p>
        </p:txBody>
      </p:sp>
    </p:spTree>
    <p:extLst>
      <p:ext uri="{BB962C8B-B14F-4D97-AF65-F5344CB8AC3E}">
        <p14:creationId xmlns:p14="http://schemas.microsoft.com/office/powerpoint/2010/main" val="204904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CC18A-6770-4AE9-865C-313C21C9AC3A}" type="slidenum">
              <a:rPr lang="en-US" smtClean="0"/>
              <a:t>5</a:t>
            </a:fld>
            <a:endParaRPr lang="en-US"/>
          </a:p>
        </p:txBody>
      </p:sp>
    </p:spTree>
    <p:extLst>
      <p:ext uri="{BB962C8B-B14F-4D97-AF65-F5344CB8AC3E}">
        <p14:creationId xmlns:p14="http://schemas.microsoft.com/office/powerpoint/2010/main" val="192324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Achieving high value for our critically ill </a:t>
            </a:r>
            <a:r>
              <a:rPr lang="en-US" sz="2000">
                <a:latin typeface="Arial" panose="020B0604020202020204" pitchFamily="34" charset="0"/>
                <a:cs typeface="Arial" panose="020B0604020202020204" pitchFamily="34" charset="0"/>
              </a:rPr>
              <a:t>patients must become </a:t>
            </a:r>
            <a:r>
              <a:rPr lang="en-US" sz="2000" dirty="0">
                <a:latin typeface="Arial" panose="020B0604020202020204" pitchFamily="34" charset="0"/>
                <a:cs typeface="Arial" panose="020B0604020202020204" pitchFamily="34" charset="0"/>
              </a:rPr>
              <a:t>an overarching goal of our critical care delivery. This goal matters for patients and families and unites the interests of all healthcare stakeholders. When value improves, patients, payers, providers, and suppliers all benefit, and the economic sustainability of the health care system increases.</a:t>
            </a:r>
          </a:p>
        </p:txBody>
      </p:sp>
      <p:sp>
        <p:nvSpPr>
          <p:cNvPr id="4" name="Slide Number Placeholder 3"/>
          <p:cNvSpPr>
            <a:spLocks noGrp="1"/>
          </p:cNvSpPr>
          <p:nvPr>
            <p:ph type="sldNum" sz="quarter" idx="10"/>
          </p:nvPr>
        </p:nvSpPr>
        <p:spPr/>
        <p:txBody>
          <a:bodyPr/>
          <a:lstStyle/>
          <a:p>
            <a:fld id="{C7E5F08F-A0F8-4BED-AB49-478C92269161}" type="slidenum">
              <a:rPr lang="en-US" smtClean="0"/>
              <a:t>64</a:t>
            </a:fld>
            <a:endParaRPr lang="en-US"/>
          </a:p>
        </p:txBody>
      </p:sp>
    </p:spTree>
    <p:extLst>
      <p:ext uri="{BB962C8B-B14F-4D97-AF65-F5344CB8AC3E}">
        <p14:creationId xmlns:p14="http://schemas.microsoft.com/office/powerpoint/2010/main" val="262913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3660A2-519F-48A9-9D16-E082452EA05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9336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660A2-519F-48A9-9D16-E082452EA05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198418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660A2-519F-48A9-9D16-E082452EA05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207917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CCM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C51F-E68E-46EC-A7B3-8CEC8DD3A467}"/>
              </a:ext>
            </a:extLst>
          </p:cNvPr>
          <p:cNvSpPr>
            <a:spLocks noGrp="1"/>
          </p:cNvSpPr>
          <p:nvPr>
            <p:ph type="title"/>
          </p:nvPr>
        </p:nvSpPr>
        <p:spPr>
          <a:xfrm>
            <a:off x="1168400" y="274638"/>
            <a:ext cx="9855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53B098F-4847-4081-8EBE-23A6B6BC79BE}"/>
              </a:ext>
            </a:extLst>
          </p:cNvPr>
          <p:cNvSpPr>
            <a:spLocks noGrp="1"/>
          </p:cNvSpPr>
          <p:nvPr>
            <p:ph idx="1"/>
          </p:nvPr>
        </p:nvSpPr>
        <p:spPr>
          <a:xfrm>
            <a:off x="1168400" y="1600201"/>
            <a:ext cx="9855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658150"/>
      </p:ext>
    </p:extLst>
  </p:cSld>
  <p:clrMapOvr>
    <a:masterClrMapping/>
  </p:clrMapOvr>
  <p:transition spd="slow"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CCM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0A7B-1403-49D6-A516-381638FA80C3}"/>
              </a:ext>
            </a:extLst>
          </p:cNvPr>
          <p:cNvSpPr>
            <a:spLocks noGrp="1"/>
          </p:cNvSpPr>
          <p:nvPr>
            <p:ph type="title"/>
          </p:nvPr>
        </p:nvSpPr>
        <p:spPr>
          <a:xfrm>
            <a:off x="1168400" y="274638"/>
            <a:ext cx="9855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1F73317-B901-4ACB-91DC-754F7E567803}"/>
              </a:ext>
            </a:extLst>
          </p:cNvPr>
          <p:cNvSpPr>
            <a:spLocks noGrp="1"/>
          </p:cNvSpPr>
          <p:nvPr>
            <p:ph idx="1"/>
          </p:nvPr>
        </p:nvSpPr>
        <p:spPr>
          <a:xfrm>
            <a:off x="1168400" y="1600201"/>
            <a:ext cx="9855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42147"/>
      </p:ext>
    </p:extLst>
  </p:cSld>
  <p:clrMapOvr>
    <a:masterClrMapping/>
  </p:clrMapOvr>
  <p:transition spd="slow"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8E72-B7B5-41A2-BF21-BCBAFB8B49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ED4C7-3BAB-4F4C-AE34-E7E7917BA6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7FDB3-F091-484A-9E05-9FF3C7523F09}"/>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5FB5FD55-56C2-4A6E-B418-DF0E825D3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767C0-CBF2-48AF-973C-2CA82A3CDF6E}"/>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245297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01A8-A53C-469B-AAE0-EEDAA31BC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C5032-0EA9-4BBF-B111-6BF7E700AD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20844-95CB-4BC8-B8F1-19731124D7E6}"/>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07939E20-BB5D-4D79-9E31-39D22E16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1EA7E-9C5E-4492-A741-55B0482AFDB1}"/>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68633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F60E-4B5E-48E6-BC42-D4254B953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C796EF-FFAB-47F8-AF2A-7BEAF6AB1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9726D9-43DF-48CD-AB2A-FB59731DF51B}"/>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83622BE6-74B7-480E-8D56-A783826AE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67D7-B1BB-4CBE-8195-7F233925ED40}"/>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295437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124C-3241-44EE-9B52-F606AAB73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4DCA4-E9B2-45AD-A87D-DF6CFF5102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1D9A3-F059-4823-A6E8-CFB045EA90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831261-A27B-4C74-8802-10DD847C1A68}"/>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6" name="Footer Placeholder 5">
            <a:extLst>
              <a:ext uri="{FF2B5EF4-FFF2-40B4-BE49-F238E27FC236}">
                <a16:creationId xmlns:a16="http://schemas.microsoft.com/office/drawing/2014/main" id="{D81013CE-438C-4EDB-B234-47A72D441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05DE8-C260-4E9A-8B4B-2C5438D1C07C}"/>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3717603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793-534B-4D10-9834-F069DE619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2E391-7458-46C1-A6AF-D7D089BEB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601DE9-5A95-4B54-BDE2-3D27341F4B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1C98A-11DD-4CE4-9978-AA421D897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3EB8B3-C4E4-49EA-A419-8E7BC53CAD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B9FFCA-BE8D-4E73-8FC4-045406610786}"/>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8" name="Footer Placeholder 7">
            <a:extLst>
              <a:ext uri="{FF2B5EF4-FFF2-40B4-BE49-F238E27FC236}">
                <a16:creationId xmlns:a16="http://schemas.microsoft.com/office/drawing/2014/main" id="{F2DD0C61-28D5-4509-82CD-6C7F35A19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D0D76A-5FA1-4CA3-A815-FEE63306044C}"/>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339027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D57D-9FFD-44F9-B44B-3F9CCC9D4A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A8CD5-DC9C-460F-9842-C2C76623068E}"/>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4" name="Footer Placeholder 3">
            <a:extLst>
              <a:ext uri="{FF2B5EF4-FFF2-40B4-BE49-F238E27FC236}">
                <a16:creationId xmlns:a16="http://schemas.microsoft.com/office/drawing/2014/main" id="{BF60747B-0565-43BD-8249-F90013DF8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964F05-8B03-430F-96F3-EE06CF7B159B}"/>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8347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660A2-519F-48A9-9D16-E082452EA05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2268592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2DEA1-0287-47C2-ACA7-154CBED4D151}"/>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3" name="Footer Placeholder 2">
            <a:extLst>
              <a:ext uri="{FF2B5EF4-FFF2-40B4-BE49-F238E27FC236}">
                <a16:creationId xmlns:a16="http://schemas.microsoft.com/office/drawing/2014/main" id="{412140F1-2019-43A9-B20D-CF072AC9B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57B9B9-64A8-4B19-8315-412DAC18D340}"/>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2099069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FE34-9847-4ED4-BFA1-07C8F5A7B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987FE-00DF-4C8F-8ACA-6A7A4B36C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8555DC-362D-4813-BC04-B356D803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0A8283-5695-4A04-BE3C-11203D504B89}"/>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6" name="Footer Placeholder 5">
            <a:extLst>
              <a:ext uri="{FF2B5EF4-FFF2-40B4-BE49-F238E27FC236}">
                <a16:creationId xmlns:a16="http://schemas.microsoft.com/office/drawing/2014/main" id="{CBC4C197-3D55-4A3A-8F4B-4D362BE7D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53B9B-890A-4116-A29C-1AFD08736158}"/>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19414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1B01-451D-4EBD-9978-0F29F9BA8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F3071-ADCF-46A1-9A86-F5E706626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4A8B8-51C0-4F7A-8C41-1EC09BE44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DAFB9-1B8A-4B21-845B-27B0A313555F}"/>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6" name="Footer Placeholder 5">
            <a:extLst>
              <a:ext uri="{FF2B5EF4-FFF2-40B4-BE49-F238E27FC236}">
                <a16:creationId xmlns:a16="http://schemas.microsoft.com/office/drawing/2014/main" id="{F9784893-4CC9-4C42-AC00-B209A1568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2C12E-A192-4316-9C24-ED8948000B8E}"/>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327243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EF0A-3F51-43D2-AFCA-C32FFB65F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04A66-0E2C-43AD-9C31-957A93F69E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F81F3-2174-4935-9DED-09AE8E7C7997}"/>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621769C3-08C5-493D-93B8-120EB4597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50E9B-0343-48F0-A6C0-0325A9F8F8C1}"/>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3402822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14738-02E2-42AD-9944-B73719B566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011325-2B49-44BC-8477-84906749C4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7003A-345C-4FAC-8A35-F77D880991F0}"/>
              </a:ext>
            </a:extLst>
          </p:cNvPr>
          <p:cNvSpPr>
            <a:spLocks noGrp="1"/>
          </p:cNvSpPr>
          <p:nvPr>
            <p:ph type="dt" sz="half" idx="10"/>
          </p:nvPr>
        </p:nvSpPr>
        <p:spPr/>
        <p:txBody>
          <a:body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625869E6-C5F6-4CF8-93DE-BB89B423F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5C60D-E5A4-40BB-8558-192408818549}"/>
              </a:ext>
            </a:extLst>
          </p:cNvPr>
          <p:cNvSpPr>
            <a:spLocks noGrp="1"/>
          </p:cNvSpPr>
          <p:nvPr>
            <p:ph type="sldNum" sz="quarter" idx="12"/>
          </p:nvPr>
        </p:nvSpPr>
        <p:spPr/>
        <p:txBody>
          <a:bodyPr/>
          <a:lstStyle/>
          <a:p>
            <a:fld id="{0FA82F19-CA37-402D-BFD5-B58D0AE162EE}" type="slidenum">
              <a:rPr lang="en-US" smtClean="0"/>
              <a:t>‹#›</a:t>
            </a:fld>
            <a:endParaRPr lang="en-US"/>
          </a:p>
        </p:txBody>
      </p:sp>
    </p:spTree>
    <p:extLst>
      <p:ext uri="{BB962C8B-B14F-4D97-AF65-F5344CB8AC3E}">
        <p14:creationId xmlns:p14="http://schemas.microsoft.com/office/powerpoint/2010/main" val="1273998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CM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0A7B-1403-49D6-A516-381638FA80C3}"/>
              </a:ext>
            </a:extLst>
          </p:cNvPr>
          <p:cNvSpPr>
            <a:spLocks noGrp="1"/>
          </p:cNvSpPr>
          <p:nvPr>
            <p:ph type="title"/>
          </p:nvPr>
        </p:nvSpPr>
        <p:spPr>
          <a:xfrm>
            <a:off x="1168400" y="274638"/>
            <a:ext cx="9855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1F73317-B901-4ACB-91DC-754F7E567803}"/>
              </a:ext>
            </a:extLst>
          </p:cNvPr>
          <p:cNvSpPr>
            <a:spLocks noGrp="1"/>
          </p:cNvSpPr>
          <p:nvPr>
            <p:ph idx="1"/>
          </p:nvPr>
        </p:nvSpPr>
        <p:spPr>
          <a:xfrm>
            <a:off x="1168400" y="1600201"/>
            <a:ext cx="9855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488958"/>
      </p:ext>
    </p:extLst>
  </p:cSld>
  <p:clrMapOvr>
    <a:masterClrMapping/>
  </p:clrMapOvr>
  <p:transition spd="slow"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9942A0-C7F7-4D0E-A4E5-D25EDFE9C62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966243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942A0-C7F7-4D0E-A4E5-D25EDFE9C62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787916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9942A0-C7F7-4D0E-A4E5-D25EDFE9C62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292911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942A0-C7F7-4D0E-A4E5-D25EDFE9C62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17908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60A2-519F-48A9-9D16-E082452EA050}"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237434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9942A0-C7F7-4D0E-A4E5-D25EDFE9C629}"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2229619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9942A0-C7F7-4D0E-A4E5-D25EDFE9C629}"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921865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942A0-C7F7-4D0E-A4E5-D25EDFE9C629}"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2169026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9942A0-C7F7-4D0E-A4E5-D25EDFE9C62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828046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9942A0-C7F7-4D0E-A4E5-D25EDFE9C62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71365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942A0-C7F7-4D0E-A4E5-D25EDFE9C62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3344374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942A0-C7F7-4D0E-A4E5-D25EDFE9C62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6B0DD-25B6-4E9D-AC4C-FA97C7B1EDE0}" type="slidenum">
              <a:rPr lang="en-US" smtClean="0"/>
              <a:t>‹#›</a:t>
            </a:fld>
            <a:endParaRPr lang="en-US"/>
          </a:p>
        </p:txBody>
      </p:sp>
    </p:spTree>
    <p:extLst>
      <p:ext uri="{BB962C8B-B14F-4D97-AF65-F5344CB8AC3E}">
        <p14:creationId xmlns:p14="http://schemas.microsoft.com/office/powerpoint/2010/main" val="2868945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CCM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C51F-E68E-46EC-A7B3-8CEC8DD3A467}"/>
              </a:ext>
            </a:extLst>
          </p:cNvPr>
          <p:cNvSpPr>
            <a:spLocks noGrp="1"/>
          </p:cNvSpPr>
          <p:nvPr>
            <p:ph type="title"/>
          </p:nvPr>
        </p:nvSpPr>
        <p:spPr>
          <a:xfrm>
            <a:off x="1168400" y="274638"/>
            <a:ext cx="9855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53B098F-4847-4081-8EBE-23A6B6BC79BE}"/>
              </a:ext>
            </a:extLst>
          </p:cNvPr>
          <p:cNvSpPr>
            <a:spLocks noGrp="1"/>
          </p:cNvSpPr>
          <p:nvPr>
            <p:ph idx="1"/>
          </p:nvPr>
        </p:nvSpPr>
        <p:spPr>
          <a:xfrm>
            <a:off x="1168400" y="1600201"/>
            <a:ext cx="9855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47636"/>
      </p:ext>
    </p:extLst>
  </p:cSld>
  <p:clrMapOvr>
    <a:masterClrMapping/>
  </p:clrMapOvr>
  <p:transition spd="slow"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3660A2-519F-48A9-9D16-E082452EA050}"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135186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3660A2-519F-48A9-9D16-E082452EA050}"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48076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3660A2-519F-48A9-9D16-E082452EA050}"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68375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660A2-519F-48A9-9D16-E082452EA050}"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396087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660A2-519F-48A9-9D16-E082452EA050}"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3833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660A2-519F-48A9-9D16-E082452EA050}"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9F06-1B48-4D53-9A4B-E33FBF47303B}" type="slidenum">
              <a:rPr lang="en-US" smtClean="0"/>
              <a:t>‹#›</a:t>
            </a:fld>
            <a:endParaRPr lang="en-US"/>
          </a:p>
        </p:txBody>
      </p:sp>
    </p:spTree>
    <p:extLst>
      <p:ext uri="{BB962C8B-B14F-4D97-AF65-F5344CB8AC3E}">
        <p14:creationId xmlns:p14="http://schemas.microsoft.com/office/powerpoint/2010/main" val="14202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660A2-519F-48A9-9D16-E082452EA050}"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69F06-1B48-4D53-9A4B-E33FBF47303B}" type="slidenum">
              <a:rPr lang="en-US" smtClean="0"/>
              <a:t>‹#›</a:t>
            </a:fld>
            <a:endParaRPr lang="en-US"/>
          </a:p>
        </p:txBody>
      </p:sp>
    </p:spTree>
    <p:extLst>
      <p:ext uri="{BB962C8B-B14F-4D97-AF65-F5344CB8AC3E}">
        <p14:creationId xmlns:p14="http://schemas.microsoft.com/office/powerpoint/2010/main" val="6269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B855B-37FD-4765-A226-A261A7AEE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EBE261-0612-4FE2-B577-2031BA740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E6F3B-F154-4D28-8BCF-0A5EEABF1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0A9FE-5BB9-4309-BBB1-E89734F1E864}" type="datetimeFigureOut">
              <a:rPr lang="en-US" smtClean="0"/>
              <a:t>5/28/2021</a:t>
            </a:fld>
            <a:endParaRPr lang="en-US"/>
          </a:p>
        </p:txBody>
      </p:sp>
      <p:sp>
        <p:nvSpPr>
          <p:cNvPr id="5" name="Footer Placeholder 4">
            <a:extLst>
              <a:ext uri="{FF2B5EF4-FFF2-40B4-BE49-F238E27FC236}">
                <a16:creationId xmlns:a16="http://schemas.microsoft.com/office/drawing/2014/main" id="{4E4CA011-F944-444A-B2E4-4A9A5FA899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441538-0490-431B-9508-3C861CBA7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82F19-CA37-402D-BFD5-B58D0AE162EE}" type="slidenum">
              <a:rPr lang="en-US" smtClean="0"/>
              <a:t>‹#›</a:t>
            </a:fld>
            <a:endParaRPr lang="en-US"/>
          </a:p>
        </p:txBody>
      </p:sp>
    </p:spTree>
    <p:extLst>
      <p:ext uri="{BB962C8B-B14F-4D97-AF65-F5344CB8AC3E}">
        <p14:creationId xmlns:p14="http://schemas.microsoft.com/office/powerpoint/2010/main" val="32306300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942A0-C7F7-4D0E-A4E5-D25EDFE9C629}"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6B0DD-25B6-4E9D-AC4C-FA97C7B1EDE0}" type="slidenum">
              <a:rPr lang="en-US" smtClean="0"/>
              <a:t>‹#›</a:t>
            </a:fld>
            <a:endParaRPr lang="en-US"/>
          </a:p>
        </p:txBody>
      </p:sp>
    </p:spTree>
    <p:extLst>
      <p:ext uri="{BB962C8B-B14F-4D97-AF65-F5344CB8AC3E}">
        <p14:creationId xmlns:p14="http://schemas.microsoft.com/office/powerpoint/2010/main" val="41284189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05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0" y="1970314"/>
            <a:ext cx="12170229" cy="3805154"/>
          </a:xfrm>
        </p:spPr>
        <p:txBody>
          <a:bodyPr>
            <a:noAutofit/>
          </a:bodyPr>
          <a:lstStyle/>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Providers and patients are constantly looking for an exact and immediate medical answer.</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Care providers may assume that families and referring physicians expect them to always, “just do something”.</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Some practitioners equate multiple tests and therapies with being thorough or caring.</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Reassurance or “watching and waiting” may be viewed with disinterest or not doing enough.</a:t>
            </a:r>
          </a:p>
        </p:txBody>
      </p:sp>
      <p:sp>
        <p:nvSpPr>
          <p:cNvPr id="5" name="Rectangle 2"/>
          <p:cNvSpPr>
            <a:spLocks noChangeArrowheads="1"/>
          </p:cNvSpPr>
          <p:nvPr/>
        </p:nvSpPr>
        <p:spPr bwMode="auto">
          <a:xfrm>
            <a:off x="0" y="6013898"/>
            <a:ext cx="121919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i="1" dirty="0" err="1">
                <a:solidFill>
                  <a:srgbClr val="000066"/>
                </a:solidFill>
                <a:latin typeface="Arial" pitchFamily="34" charset="0"/>
                <a:cs typeface="Arial" pitchFamily="34" charset="0"/>
              </a:rPr>
              <a:t>Casarett</a:t>
            </a:r>
            <a:r>
              <a:rPr lang="en-US" sz="2000" b="1" i="1" dirty="0">
                <a:solidFill>
                  <a:srgbClr val="000066"/>
                </a:solidFill>
                <a:latin typeface="Arial" pitchFamily="34" charset="0"/>
                <a:cs typeface="Arial" pitchFamily="34" charset="0"/>
              </a:rPr>
              <a:t> D. N </a:t>
            </a:r>
            <a:r>
              <a:rPr lang="en-US" sz="2000" b="1" i="1" dirty="0" err="1">
                <a:solidFill>
                  <a:srgbClr val="000066"/>
                </a:solidFill>
                <a:latin typeface="Arial" pitchFamily="34" charset="0"/>
                <a:cs typeface="Arial" pitchFamily="34" charset="0"/>
              </a:rPr>
              <a:t>Engl</a:t>
            </a:r>
            <a:r>
              <a:rPr lang="en-US" sz="2000" b="1" i="1" dirty="0">
                <a:solidFill>
                  <a:srgbClr val="000066"/>
                </a:solidFill>
                <a:latin typeface="Arial" pitchFamily="34" charset="0"/>
                <a:cs typeface="Arial" pitchFamily="34" charset="0"/>
              </a:rPr>
              <a:t> J Med 2016; 374: 1203-1205.</a:t>
            </a:r>
          </a:p>
        </p:txBody>
      </p:sp>
      <p:sp>
        <p:nvSpPr>
          <p:cNvPr id="2" name="TextBox 1"/>
          <p:cNvSpPr txBox="1"/>
          <p:nvPr/>
        </p:nvSpPr>
        <p:spPr>
          <a:xfrm>
            <a:off x="0" y="424011"/>
            <a:ext cx="12192000" cy="994568"/>
          </a:xfrm>
          <a:prstGeom prst="rect">
            <a:avLst/>
          </a:prstGeom>
          <a:noFill/>
        </p:spPr>
        <p:txBody>
          <a:bodyPr wrap="square" rtlCol="0">
            <a:spAutoFit/>
          </a:bodyPr>
          <a:lstStyle/>
          <a:p>
            <a:pPr algn="ctr">
              <a:lnSpc>
                <a:spcPts val="35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The Background Science of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p>
          <a:p>
            <a:pPr algn="ctr">
              <a:lnSpc>
                <a:spcPts val="35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Overcoming Therapeutic Illusion</a:t>
            </a:r>
          </a:p>
        </p:txBody>
      </p:sp>
    </p:spTree>
    <p:extLst>
      <p:ext uri="{BB962C8B-B14F-4D97-AF65-F5344CB8AC3E}">
        <p14:creationId xmlns:p14="http://schemas.microsoft.com/office/powerpoint/2010/main" val="140908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2633"/>
            <a:ext cx="12192000" cy="4043917"/>
          </a:xfrm>
        </p:spPr>
        <p:txBody>
          <a:bodyPr>
            <a:noAutofit/>
          </a:bodyPr>
          <a:lstStyle/>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New technology and therapies always appear promising and attractive.</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Providers may be uncomfortable with </a:t>
            </a:r>
            <a:r>
              <a:rPr lang="en-US" b="1" dirty="0">
                <a:solidFill>
                  <a:srgbClr val="FF0000"/>
                </a:solidFill>
                <a:latin typeface="Arial" pitchFamily="34" charset="0"/>
                <a:cs typeface="Arial" pitchFamily="34" charset="0"/>
              </a:rPr>
              <a:t>“medical uncertainty”</a:t>
            </a:r>
            <a:r>
              <a:rPr lang="en-US" b="1" dirty="0">
                <a:latin typeface="Arial" pitchFamily="34" charset="0"/>
                <a:cs typeface="Arial" pitchFamily="34" charset="0"/>
              </a:rPr>
              <a:t>.    This situation may foster defensive medicine because of concerns about the risks of litigation.</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Health care systems may incentivize more testing and care than may actually be necessary.</a:t>
            </a:r>
          </a:p>
          <a:p>
            <a:pPr marL="230188" indent="0">
              <a:lnSpc>
                <a:spcPts val="2600"/>
              </a:lnSpc>
              <a:spcBef>
                <a:spcPts val="0"/>
              </a:spcBef>
              <a:buClr>
                <a:srgbClr val="000066"/>
              </a:buClr>
              <a:buNone/>
            </a:pPr>
            <a:endParaRPr lang="en-US" b="1" dirty="0">
              <a:latin typeface="Arial" pitchFamily="34" charset="0"/>
              <a:cs typeface="Arial" pitchFamily="34" charset="0"/>
            </a:endParaRPr>
          </a:p>
          <a:p>
            <a:pPr marL="684213" indent="-454025">
              <a:lnSpc>
                <a:spcPts val="2600"/>
              </a:lnSpc>
              <a:spcBef>
                <a:spcPts val="0"/>
              </a:spcBef>
              <a:buClr>
                <a:srgbClr val="000066"/>
              </a:buClr>
              <a:buFont typeface="Wingdings" panose="05000000000000000000" pitchFamily="2" charset="2"/>
              <a:buChar char="v"/>
            </a:pPr>
            <a:r>
              <a:rPr lang="en-US" b="1" dirty="0">
                <a:latin typeface="Arial" pitchFamily="34" charset="0"/>
                <a:cs typeface="Arial" pitchFamily="34" charset="0"/>
              </a:rPr>
              <a:t>Lack of continuity may result in the substitution of excessive</a:t>
            </a:r>
          </a:p>
          <a:p>
            <a:pPr marL="230188" indent="454025">
              <a:lnSpc>
                <a:spcPts val="2600"/>
              </a:lnSpc>
              <a:spcBef>
                <a:spcPts val="0"/>
              </a:spcBef>
              <a:buClr>
                <a:srgbClr val="000066"/>
              </a:buClr>
              <a:buNone/>
            </a:pPr>
            <a:r>
              <a:rPr lang="en-US" b="1" dirty="0">
                <a:latin typeface="Arial" pitchFamily="34" charset="0"/>
                <a:cs typeface="Arial" pitchFamily="34" charset="0"/>
              </a:rPr>
              <a:t>testing in place of a thorough assessment.</a:t>
            </a:r>
          </a:p>
        </p:txBody>
      </p:sp>
      <p:sp>
        <p:nvSpPr>
          <p:cNvPr id="6" name="Rectangle 2">
            <a:extLst>
              <a:ext uri="{FF2B5EF4-FFF2-40B4-BE49-F238E27FC236}">
                <a16:creationId xmlns:a16="http://schemas.microsoft.com/office/drawing/2014/main" id="{78CCFA06-9662-4973-B77E-9B8DDF5F5B6B}"/>
              </a:ext>
            </a:extLst>
          </p:cNvPr>
          <p:cNvSpPr>
            <a:spLocks noChangeArrowheads="1"/>
          </p:cNvSpPr>
          <p:nvPr/>
        </p:nvSpPr>
        <p:spPr bwMode="auto">
          <a:xfrm>
            <a:off x="0" y="6179079"/>
            <a:ext cx="121919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i="1" dirty="0" err="1">
                <a:solidFill>
                  <a:srgbClr val="000066"/>
                </a:solidFill>
                <a:latin typeface="Arial" pitchFamily="34" charset="0"/>
                <a:cs typeface="Arial" pitchFamily="34" charset="0"/>
              </a:rPr>
              <a:t>Casarett</a:t>
            </a:r>
            <a:r>
              <a:rPr lang="en-US" sz="2000" b="1" i="1" dirty="0">
                <a:solidFill>
                  <a:srgbClr val="000066"/>
                </a:solidFill>
                <a:latin typeface="Arial" pitchFamily="34" charset="0"/>
                <a:cs typeface="Arial" pitchFamily="34" charset="0"/>
              </a:rPr>
              <a:t> D. N </a:t>
            </a:r>
            <a:r>
              <a:rPr lang="en-US" sz="2000" b="1" i="1" dirty="0" err="1">
                <a:solidFill>
                  <a:srgbClr val="000066"/>
                </a:solidFill>
                <a:latin typeface="Arial" pitchFamily="34" charset="0"/>
                <a:cs typeface="Arial" pitchFamily="34" charset="0"/>
              </a:rPr>
              <a:t>Engl</a:t>
            </a:r>
            <a:r>
              <a:rPr lang="en-US" sz="2000" b="1" i="1" dirty="0">
                <a:solidFill>
                  <a:srgbClr val="000066"/>
                </a:solidFill>
                <a:latin typeface="Arial" pitchFamily="34" charset="0"/>
                <a:cs typeface="Arial" pitchFamily="34" charset="0"/>
              </a:rPr>
              <a:t> J Med 2016; 374: 1203-1205.</a:t>
            </a:r>
          </a:p>
        </p:txBody>
      </p:sp>
      <p:sp>
        <p:nvSpPr>
          <p:cNvPr id="5" name="TextBox 4">
            <a:extLst>
              <a:ext uri="{FF2B5EF4-FFF2-40B4-BE49-F238E27FC236}">
                <a16:creationId xmlns:a16="http://schemas.microsoft.com/office/drawing/2014/main" id="{ACE16DBA-607D-4C53-A3CE-C40D0725F36D}"/>
              </a:ext>
            </a:extLst>
          </p:cNvPr>
          <p:cNvSpPr txBox="1"/>
          <p:nvPr/>
        </p:nvSpPr>
        <p:spPr>
          <a:xfrm>
            <a:off x="0" y="424011"/>
            <a:ext cx="12192000" cy="994568"/>
          </a:xfrm>
          <a:prstGeom prst="rect">
            <a:avLst/>
          </a:prstGeom>
          <a:noFill/>
        </p:spPr>
        <p:txBody>
          <a:bodyPr wrap="square" rtlCol="0">
            <a:spAutoFit/>
          </a:bodyPr>
          <a:lstStyle/>
          <a:p>
            <a:pPr algn="ctr">
              <a:lnSpc>
                <a:spcPts val="35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The Background Science of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p>
          <a:p>
            <a:pPr algn="ctr">
              <a:lnSpc>
                <a:spcPts val="35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Overcoming Therapeutic Illusion</a:t>
            </a:r>
          </a:p>
        </p:txBody>
      </p:sp>
    </p:spTree>
    <p:extLst>
      <p:ext uri="{BB962C8B-B14F-4D97-AF65-F5344CB8AC3E}">
        <p14:creationId xmlns:p14="http://schemas.microsoft.com/office/powerpoint/2010/main" val="355449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4D87760-D1F5-49BF-9267-E39647E93972}"/>
              </a:ext>
            </a:extLst>
          </p:cNvPr>
          <p:cNvSpPr>
            <a:spLocks noChangeArrowheads="1"/>
          </p:cNvSpPr>
          <p:nvPr/>
        </p:nvSpPr>
        <p:spPr bwMode="auto">
          <a:xfrm>
            <a:off x="0" y="6243045"/>
            <a:ext cx="1219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i="1" dirty="0">
                <a:solidFill>
                  <a:srgbClr val="000066"/>
                </a:solidFill>
                <a:latin typeface="Arial" pitchFamily="34" charset="0"/>
                <a:ea typeface="MS Mincho" pitchFamily="49" charset="-128"/>
                <a:cs typeface="Arial" pitchFamily="34" charset="0"/>
              </a:rPr>
              <a:t>Brody H. N </a:t>
            </a:r>
            <a:r>
              <a:rPr lang="en-US" sz="2000" b="1" i="1" dirty="0" err="1">
                <a:solidFill>
                  <a:srgbClr val="000066"/>
                </a:solidFill>
                <a:latin typeface="Arial" pitchFamily="34" charset="0"/>
                <a:ea typeface="MS Mincho" pitchFamily="49" charset="-128"/>
                <a:cs typeface="Arial" pitchFamily="34" charset="0"/>
              </a:rPr>
              <a:t>Engl</a:t>
            </a:r>
            <a:r>
              <a:rPr lang="en-US" sz="2000" b="1" i="1" dirty="0">
                <a:solidFill>
                  <a:srgbClr val="000066"/>
                </a:solidFill>
                <a:latin typeface="Arial" pitchFamily="34" charset="0"/>
                <a:ea typeface="MS Mincho" pitchFamily="49" charset="-128"/>
                <a:cs typeface="Arial" pitchFamily="34" charset="0"/>
              </a:rPr>
              <a:t> J Med 2010; 362:283-285.</a:t>
            </a:r>
            <a:r>
              <a:rPr lang="en-US" sz="2000" b="1" i="1" dirty="0">
                <a:solidFill>
                  <a:srgbClr val="000066"/>
                </a:solidFill>
                <a:latin typeface="Arial" pitchFamily="34" charset="0"/>
                <a:cs typeface="Arial" pitchFamily="34" charset="0"/>
              </a:rPr>
              <a:t>  </a:t>
            </a:r>
            <a:r>
              <a:rPr lang="en-US" sz="2000" b="1" i="1" dirty="0">
                <a:solidFill>
                  <a:srgbClr val="000066"/>
                </a:solidFill>
                <a:latin typeface="Arial" pitchFamily="34" charset="0"/>
                <a:ea typeface="MS Mincho" pitchFamily="49" charset="-128"/>
                <a:cs typeface="Arial" pitchFamily="34" charset="0"/>
              </a:rPr>
              <a:t>Cassel CK, et al. JAMA 2012; 307:1801-1802.</a:t>
            </a:r>
            <a:endParaRPr lang="en-US" sz="2000" b="1" i="1" dirty="0">
              <a:solidFill>
                <a:srgbClr val="000066"/>
              </a:solidFill>
              <a:latin typeface="Arial" pitchFamily="34" charset="0"/>
              <a:cs typeface="Arial" pitchFamily="34" charset="0"/>
            </a:endParaRPr>
          </a:p>
        </p:txBody>
      </p:sp>
      <p:pic>
        <p:nvPicPr>
          <p:cNvPr id="4" name="Picture 3" descr="Logo, company name&#10;&#10;Description automatically generated">
            <a:extLst>
              <a:ext uri="{FF2B5EF4-FFF2-40B4-BE49-F238E27FC236}">
                <a16:creationId xmlns:a16="http://schemas.microsoft.com/office/drawing/2014/main" id="{A8B6013D-E7A0-4365-8EC9-125A94D13097}"/>
              </a:ext>
            </a:extLst>
          </p:cNvPr>
          <p:cNvPicPr>
            <a:picLocks noChangeAspect="1"/>
          </p:cNvPicPr>
          <p:nvPr/>
        </p:nvPicPr>
        <p:blipFill rotWithShape="1">
          <a:blip r:embed="rId2">
            <a:extLst>
              <a:ext uri="{28A0092B-C50C-407E-A947-70E740481C1C}">
                <a14:useLocalDpi xmlns:a14="http://schemas.microsoft.com/office/drawing/2010/main" val="0"/>
              </a:ext>
            </a:extLst>
          </a:blip>
          <a:srcRect t="20917" b="20550"/>
          <a:stretch/>
        </p:blipFill>
        <p:spPr>
          <a:xfrm>
            <a:off x="1132329" y="265645"/>
            <a:ext cx="10134531" cy="5931955"/>
          </a:xfrm>
          <a:prstGeom prst="rect">
            <a:avLst/>
          </a:prstGeom>
        </p:spPr>
      </p:pic>
    </p:spTree>
    <p:extLst>
      <p:ext uri="{BB962C8B-B14F-4D97-AF65-F5344CB8AC3E}">
        <p14:creationId xmlns:p14="http://schemas.microsoft.com/office/powerpoint/2010/main" val="30972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8990"/>
            <a:ext cx="12192000" cy="1057275"/>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itchFamily="34" charset="0"/>
                <a:cs typeface="Arial"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itchFamily="34" charset="0"/>
                <a:cs typeface="Arial"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itchFamily="34" charset="0"/>
                <a:cs typeface="Arial" pitchFamily="34" charset="0"/>
              </a:rPr>
              <a:t> in the ICU</a:t>
            </a:r>
          </a:p>
        </p:txBody>
      </p:sp>
      <p:sp>
        <p:nvSpPr>
          <p:cNvPr id="3" name="Content Placeholder 2"/>
          <p:cNvSpPr>
            <a:spLocks noGrp="1"/>
          </p:cNvSpPr>
          <p:nvPr>
            <p:ph idx="1"/>
          </p:nvPr>
        </p:nvSpPr>
        <p:spPr>
          <a:xfrm>
            <a:off x="1090508" y="2072639"/>
            <a:ext cx="10085494" cy="2040468"/>
          </a:xfrm>
        </p:spPr>
        <p:txBody>
          <a:bodyPr>
            <a:normAutofit/>
          </a:bodyPr>
          <a:lstStyle/>
          <a:p>
            <a:pPr marL="514350" indent="-514350">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Top five list for critical care medicine </a:t>
            </a:r>
          </a:p>
          <a:p>
            <a:pPr marL="514350" indent="-514350">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Developed by the Critical Care Societies Collaborative</a:t>
            </a:r>
          </a:p>
          <a:p>
            <a:pPr marL="514350" indent="-514350">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Included nursing perspective</a:t>
            </a:r>
          </a:p>
          <a:p>
            <a:pPr marL="514350" indent="-514350">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Reflected 150,000 members at the time</a:t>
            </a:r>
          </a:p>
        </p:txBody>
      </p:sp>
      <p:pic>
        <p:nvPicPr>
          <p:cNvPr id="5" name="Picture 4">
            <a:extLst>
              <a:ext uri="{FF2B5EF4-FFF2-40B4-BE49-F238E27FC236}">
                <a16:creationId xmlns:a16="http://schemas.microsoft.com/office/drawing/2014/main" id="{617120F4-15DE-4706-8C3A-1AC20204BCE4}"/>
              </a:ext>
            </a:extLst>
          </p:cNvPr>
          <p:cNvPicPr/>
          <p:nvPr/>
        </p:nvPicPr>
        <p:blipFill rotWithShape="1">
          <a:blip r:embed="rId2"/>
          <a:srcRect b="11711"/>
          <a:stretch/>
        </p:blipFill>
        <p:spPr>
          <a:xfrm>
            <a:off x="223520" y="4422985"/>
            <a:ext cx="11731413" cy="1246294"/>
          </a:xfrm>
          <a:prstGeom prst="rect">
            <a:avLst/>
          </a:prstGeom>
        </p:spPr>
      </p:pic>
      <p:sp>
        <p:nvSpPr>
          <p:cNvPr id="4" name="Rectangle 3">
            <a:extLst>
              <a:ext uri="{FF2B5EF4-FFF2-40B4-BE49-F238E27FC236}">
                <a16:creationId xmlns:a16="http://schemas.microsoft.com/office/drawing/2014/main" id="{B1D99ADE-FE2F-4218-9B90-B894351E87EA}"/>
              </a:ext>
            </a:extLst>
          </p:cNvPr>
          <p:cNvSpPr/>
          <p:nvPr/>
        </p:nvSpPr>
        <p:spPr>
          <a:xfrm>
            <a:off x="-1" y="5970944"/>
            <a:ext cx="12191999" cy="400110"/>
          </a:xfrm>
          <a:prstGeom prst="rect">
            <a:avLst/>
          </a:prstGeom>
        </p:spPr>
        <p:txBody>
          <a:bodyPr wrap="square">
            <a:spAutoFit/>
          </a:bodyPr>
          <a:lstStyle/>
          <a:p>
            <a:pPr algn="ctr"/>
            <a:r>
              <a:rPr lang="en-US" sz="2000" b="1" i="1" dirty="0">
                <a:solidFill>
                  <a:srgbClr val="000066"/>
                </a:solidFill>
                <a:latin typeface="Arial" panose="020B0604020202020204" pitchFamily="34" charset="0"/>
                <a:cs typeface="Arial" panose="020B0604020202020204" pitchFamily="34" charset="0"/>
              </a:rPr>
              <a:t>http://www.choosingwisely.org/societies/critical-care-societies-collaborative-critical-care/</a:t>
            </a:r>
          </a:p>
        </p:txBody>
      </p:sp>
    </p:spTree>
    <p:extLst>
      <p:ext uri="{BB962C8B-B14F-4D97-AF65-F5344CB8AC3E}">
        <p14:creationId xmlns:p14="http://schemas.microsoft.com/office/powerpoint/2010/main" val="365454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7D54-8CA9-4DEF-A175-802AEE6F5D91}"/>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5" name="Picture 4">
            <a:extLst>
              <a:ext uri="{FF2B5EF4-FFF2-40B4-BE49-F238E27FC236}">
                <a16:creationId xmlns:a16="http://schemas.microsoft.com/office/drawing/2014/main" id="{5B30EDCC-733D-4CBF-8EB3-919CC0E50986}"/>
              </a:ext>
            </a:extLst>
          </p:cNvPr>
          <p:cNvPicPr>
            <a:picLocks noChangeAspect="1"/>
          </p:cNvPicPr>
          <p:nvPr/>
        </p:nvPicPr>
        <p:blipFill>
          <a:blip r:embed="rId2"/>
          <a:stretch>
            <a:fillRect/>
          </a:stretch>
        </p:blipFill>
        <p:spPr>
          <a:xfrm>
            <a:off x="0" y="2101474"/>
            <a:ext cx="12192000" cy="2655052"/>
          </a:xfrm>
          <a:prstGeom prst="rect">
            <a:avLst/>
          </a:prstGeom>
        </p:spPr>
      </p:pic>
      <p:sp>
        <p:nvSpPr>
          <p:cNvPr id="6" name="Rectangle 5">
            <a:extLst>
              <a:ext uri="{FF2B5EF4-FFF2-40B4-BE49-F238E27FC236}">
                <a16:creationId xmlns:a16="http://schemas.microsoft.com/office/drawing/2014/main" id="{1B15EB1E-EBF4-4EF3-81E7-8F839003EC3A}"/>
              </a:ext>
            </a:extLst>
          </p:cNvPr>
          <p:cNvSpPr/>
          <p:nvPr/>
        </p:nvSpPr>
        <p:spPr>
          <a:xfrm>
            <a:off x="1" y="578249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
        <p:nvSpPr>
          <p:cNvPr id="3" name="Rectangle 2"/>
          <p:cNvSpPr/>
          <p:nvPr/>
        </p:nvSpPr>
        <p:spPr>
          <a:xfrm>
            <a:off x="4911634" y="3753397"/>
            <a:ext cx="615696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45485" y="4371673"/>
            <a:ext cx="7341326" cy="1017010"/>
          </a:xfrm>
          <a:prstGeom prst="rect">
            <a:avLst/>
          </a:prstGeom>
          <a:noFill/>
        </p:spPr>
        <p:txBody>
          <a:bodyPr wrap="square" rtlCol="0">
            <a:spAutoFit/>
          </a:bodyPr>
          <a:lstStyle/>
          <a:p>
            <a:pPr algn="ctr">
              <a:lnSpc>
                <a:spcPts val="3600"/>
              </a:lnSpc>
            </a:pPr>
            <a:r>
              <a:rPr lang="en-US" sz="4000" b="1" dirty="0">
                <a:solidFill>
                  <a:srgbClr val="FF0000"/>
                </a:solidFill>
                <a:latin typeface="Arial" panose="020B0604020202020204" pitchFamily="34" charset="0"/>
                <a:cs typeface="Arial" panose="020B0604020202020204" pitchFamily="34" charset="0"/>
              </a:rPr>
              <a:t>Five things that physicians </a:t>
            </a:r>
          </a:p>
          <a:p>
            <a:pPr algn="ctr">
              <a:lnSpc>
                <a:spcPts val="3600"/>
              </a:lnSpc>
            </a:pPr>
            <a:r>
              <a:rPr lang="en-US" sz="4000" b="1" dirty="0">
                <a:solidFill>
                  <a:srgbClr val="FF0000"/>
                </a:solidFill>
                <a:latin typeface="Arial" panose="020B0604020202020204" pitchFamily="34" charset="0"/>
                <a:cs typeface="Arial" panose="020B0604020202020204" pitchFamily="34" charset="0"/>
              </a:rPr>
              <a:t>and patients should question</a:t>
            </a:r>
          </a:p>
        </p:txBody>
      </p:sp>
    </p:spTree>
    <p:extLst>
      <p:ext uri="{BB962C8B-B14F-4D97-AF65-F5344CB8AC3E}">
        <p14:creationId xmlns:p14="http://schemas.microsoft.com/office/powerpoint/2010/main" val="42454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5" name="Picture 4">
            <a:extLst>
              <a:ext uri="{FF2B5EF4-FFF2-40B4-BE49-F238E27FC236}">
                <a16:creationId xmlns:a16="http://schemas.microsoft.com/office/drawing/2014/main" id="{D1D3BC9D-C330-49CA-AE0A-39FB8DF97051}"/>
              </a:ext>
            </a:extLst>
          </p:cNvPr>
          <p:cNvPicPr>
            <a:picLocks noChangeAspect="1"/>
          </p:cNvPicPr>
          <p:nvPr/>
        </p:nvPicPr>
        <p:blipFill>
          <a:blip r:embed="rId2"/>
          <a:stretch>
            <a:fillRect/>
          </a:stretch>
        </p:blipFill>
        <p:spPr>
          <a:xfrm>
            <a:off x="0" y="2320032"/>
            <a:ext cx="12192000" cy="2217935"/>
          </a:xfrm>
          <a:prstGeom prst="rect">
            <a:avLst/>
          </a:prstGeom>
        </p:spPr>
      </p:pic>
      <p:sp>
        <p:nvSpPr>
          <p:cNvPr id="6" name="Rectangle 5">
            <a:extLst>
              <a:ext uri="{FF2B5EF4-FFF2-40B4-BE49-F238E27FC236}">
                <a16:creationId xmlns:a16="http://schemas.microsoft.com/office/drawing/2014/main" id="{095087D6-24E4-4C67-97A7-87E9EA4DB24B}"/>
              </a:ext>
            </a:extLst>
          </p:cNvPr>
          <p:cNvSpPr/>
          <p:nvPr/>
        </p:nvSpPr>
        <p:spPr>
          <a:xfrm>
            <a:off x="1" y="569540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Tree>
    <p:extLst>
      <p:ext uri="{BB962C8B-B14F-4D97-AF65-F5344CB8AC3E}">
        <p14:creationId xmlns:p14="http://schemas.microsoft.com/office/powerpoint/2010/main" val="2450655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2" name="Picture 1">
            <a:extLst>
              <a:ext uri="{FF2B5EF4-FFF2-40B4-BE49-F238E27FC236}">
                <a16:creationId xmlns:a16="http://schemas.microsoft.com/office/drawing/2014/main" id="{A76CE5BB-9A4B-4DED-A474-00E8A83A499D}"/>
              </a:ext>
            </a:extLst>
          </p:cNvPr>
          <p:cNvPicPr>
            <a:picLocks noChangeAspect="1"/>
          </p:cNvPicPr>
          <p:nvPr/>
        </p:nvPicPr>
        <p:blipFill>
          <a:blip r:embed="rId2"/>
          <a:stretch>
            <a:fillRect/>
          </a:stretch>
        </p:blipFill>
        <p:spPr>
          <a:xfrm>
            <a:off x="0" y="2365973"/>
            <a:ext cx="12192000" cy="2126054"/>
          </a:xfrm>
          <a:prstGeom prst="rect">
            <a:avLst/>
          </a:prstGeom>
        </p:spPr>
      </p:pic>
      <p:sp>
        <p:nvSpPr>
          <p:cNvPr id="6" name="Rectangle 5">
            <a:extLst>
              <a:ext uri="{FF2B5EF4-FFF2-40B4-BE49-F238E27FC236}">
                <a16:creationId xmlns:a16="http://schemas.microsoft.com/office/drawing/2014/main" id="{B95ADE85-DD25-45FA-9304-6B360A5FC061}"/>
              </a:ext>
            </a:extLst>
          </p:cNvPr>
          <p:cNvSpPr/>
          <p:nvPr/>
        </p:nvSpPr>
        <p:spPr>
          <a:xfrm>
            <a:off x="1" y="569540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Tree>
    <p:extLst>
      <p:ext uri="{BB962C8B-B14F-4D97-AF65-F5344CB8AC3E}">
        <p14:creationId xmlns:p14="http://schemas.microsoft.com/office/powerpoint/2010/main" val="234613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3" name="Picture 2">
            <a:extLst>
              <a:ext uri="{FF2B5EF4-FFF2-40B4-BE49-F238E27FC236}">
                <a16:creationId xmlns:a16="http://schemas.microsoft.com/office/drawing/2014/main" id="{F7E0420B-50B3-4705-BDCD-774E3F3C9FBB}"/>
              </a:ext>
            </a:extLst>
          </p:cNvPr>
          <p:cNvPicPr>
            <a:picLocks noChangeAspect="1"/>
          </p:cNvPicPr>
          <p:nvPr/>
        </p:nvPicPr>
        <p:blipFill>
          <a:blip r:embed="rId2"/>
          <a:stretch>
            <a:fillRect/>
          </a:stretch>
        </p:blipFill>
        <p:spPr>
          <a:xfrm>
            <a:off x="0" y="2389017"/>
            <a:ext cx="12192000" cy="2079966"/>
          </a:xfrm>
          <a:prstGeom prst="rect">
            <a:avLst/>
          </a:prstGeom>
        </p:spPr>
      </p:pic>
      <p:sp>
        <p:nvSpPr>
          <p:cNvPr id="5" name="Rectangle 4">
            <a:extLst>
              <a:ext uri="{FF2B5EF4-FFF2-40B4-BE49-F238E27FC236}">
                <a16:creationId xmlns:a16="http://schemas.microsoft.com/office/drawing/2014/main" id="{ACF40C94-4390-4454-B753-235039251AA6}"/>
              </a:ext>
            </a:extLst>
          </p:cNvPr>
          <p:cNvSpPr/>
          <p:nvPr/>
        </p:nvSpPr>
        <p:spPr>
          <a:xfrm>
            <a:off x="1" y="569540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Tree>
    <p:extLst>
      <p:ext uri="{BB962C8B-B14F-4D97-AF65-F5344CB8AC3E}">
        <p14:creationId xmlns:p14="http://schemas.microsoft.com/office/powerpoint/2010/main" val="411997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2" name="Picture 1">
            <a:extLst>
              <a:ext uri="{FF2B5EF4-FFF2-40B4-BE49-F238E27FC236}">
                <a16:creationId xmlns:a16="http://schemas.microsoft.com/office/drawing/2014/main" id="{F53CAF80-5530-4576-8FF3-A1FF97D4BE0E}"/>
              </a:ext>
            </a:extLst>
          </p:cNvPr>
          <p:cNvPicPr>
            <a:picLocks noChangeAspect="1"/>
          </p:cNvPicPr>
          <p:nvPr/>
        </p:nvPicPr>
        <p:blipFill>
          <a:blip r:embed="rId2"/>
          <a:stretch>
            <a:fillRect/>
          </a:stretch>
        </p:blipFill>
        <p:spPr>
          <a:xfrm>
            <a:off x="0" y="2225711"/>
            <a:ext cx="12192000" cy="2406577"/>
          </a:xfrm>
          <a:prstGeom prst="rect">
            <a:avLst/>
          </a:prstGeom>
        </p:spPr>
      </p:pic>
      <p:sp>
        <p:nvSpPr>
          <p:cNvPr id="5" name="Rectangle 4">
            <a:extLst>
              <a:ext uri="{FF2B5EF4-FFF2-40B4-BE49-F238E27FC236}">
                <a16:creationId xmlns:a16="http://schemas.microsoft.com/office/drawing/2014/main" id="{27F56138-3665-41D6-AAE0-26279B66BC3E}"/>
              </a:ext>
            </a:extLst>
          </p:cNvPr>
          <p:cNvSpPr/>
          <p:nvPr/>
        </p:nvSpPr>
        <p:spPr>
          <a:xfrm>
            <a:off x="1" y="569540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Tree>
    <p:extLst>
      <p:ext uri="{BB962C8B-B14F-4D97-AF65-F5344CB8AC3E}">
        <p14:creationId xmlns:p14="http://schemas.microsoft.com/office/powerpoint/2010/main" val="292070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9441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pic>
        <p:nvPicPr>
          <p:cNvPr id="3" name="Picture 2">
            <a:extLst>
              <a:ext uri="{FF2B5EF4-FFF2-40B4-BE49-F238E27FC236}">
                <a16:creationId xmlns:a16="http://schemas.microsoft.com/office/drawing/2014/main" id="{74601435-9693-4C52-9CFD-919E95351F2B}"/>
              </a:ext>
            </a:extLst>
          </p:cNvPr>
          <p:cNvPicPr>
            <a:picLocks noChangeAspect="1"/>
          </p:cNvPicPr>
          <p:nvPr/>
        </p:nvPicPr>
        <p:blipFill>
          <a:blip r:embed="rId2"/>
          <a:stretch>
            <a:fillRect/>
          </a:stretch>
        </p:blipFill>
        <p:spPr>
          <a:xfrm>
            <a:off x="0" y="2143879"/>
            <a:ext cx="12192000" cy="2570241"/>
          </a:xfrm>
          <a:prstGeom prst="rect">
            <a:avLst/>
          </a:prstGeom>
        </p:spPr>
      </p:pic>
      <p:sp>
        <p:nvSpPr>
          <p:cNvPr id="5" name="Rectangle 4">
            <a:extLst>
              <a:ext uri="{FF2B5EF4-FFF2-40B4-BE49-F238E27FC236}">
                <a16:creationId xmlns:a16="http://schemas.microsoft.com/office/drawing/2014/main" id="{59B56594-688A-4412-9F4F-0823CFD4AE58}"/>
              </a:ext>
            </a:extLst>
          </p:cNvPr>
          <p:cNvSpPr/>
          <p:nvPr/>
        </p:nvSpPr>
        <p:spPr>
          <a:xfrm>
            <a:off x="1" y="5695407"/>
            <a:ext cx="12191998" cy="707886"/>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Angus DC, Deutschman CS, Hall JB, et al.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42(11):2437-2438.</a:t>
            </a:r>
          </a:p>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Halpern SD, Becker D, Curtis JR, et al. Am J Respir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2014; 190(7):818-826.</a:t>
            </a:r>
          </a:p>
        </p:txBody>
      </p:sp>
    </p:spTree>
    <p:extLst>
      <p:ext uri="{BB962C8B-B14F-4D97-AF65-F5344CB8AC3E}">
        <p14:creationId xmlns:p14="http://schemas.microsoft.com/office/powerpoint/2010/main" val="44965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65" y="4511081"/>
            <a:ext cx="12192000" cy="1918470"/>
          </a:xfrm>
          <a:prstGeom prst="rect">
            <a:avLst/>
          </a:prstGeom>
          <a:noFill/>
        </p:spPr>
        <p:txBody>
          <a:bodyPr wrap="square" lIns="121917" tIns="60958" rIns="121917" bIns="60958" rtlCol="0">
            <a:spAutoFit/>
          </a:bodyPr>
          <a:lstStyle/>
          <a:p>
            <a:pPr algn="ctr">
              <a:lnSpc>
                <a:spcPts val="2800"/>
              </a:lnSpc>
            </a:pPr>
            <a:r>
              <a:rPr lang="en-US" sz="2800" b="1" dirty="0">
                <a:latin typeface="Arial" panose="020B0604020202020204" pitchFamily="34" charset="0"/>
                <a:cs typeface="Arial" panose="020B0604020202020204" pitchFamily="34" charset="0"/>
              </a:rPr>
              <a:t>Jerry J. Zimmerman, MD, PhD, FCCM</a:t>
            </a:r>
          </a:p>
          <a:p>
            <a:pPr algn="ctr">
              <a:lnSpc>
                <a:spcPts val="2800"/>
              </a:lnSpc>
            </a:pPr>
            <a:r>
              <a:rPr lang="en-US" sz="2800" b="1" dirty="0">
                <a:latin typeface="Arial" panose="020B0604020202020204" pitchFamily="34" charset="0"/>
                <a:cs typeface="Arial" panose="020B0604020202020204" pitchFamily="34" charset="0"/>
              </a:rPr>
              <a:t>Faculty, Pediatric Critical Care Medicine</a:t>
            </a:r>
          </a:p>
          <a:p>
            <a:pPr algn="ctr">
              <a:lnSpc>
                <a:spcPts val="2800"/>
              </a:lnSpc>
            </a:pPr>
            <a:r>
              <a:rPr lang="en-US" sz="2800" b="1" dirty="0">
                <a:latin typeface="Arial" panose="020B0604020202020204" pitchFamily="34" charset="0"/>
                <a:cs typeface="Arial" panose="020B0604020202020204" pitchFamily="34" charset="0"/>
              </a:rPr>
              <a:t>Seattle Children’s Hospital, Harborview Medical Center</a:t>
            </a:r>
          </a:p>
          <a:p>
            <a:pPr algn="ctr">
              <a:lnSpc>
                <a:spcPts val="2800"/>
              </a:lnSpc>
            </a:pPr>
            <a:r>
              <a:rPr lang="en-US" sz="2800" b="1" dirty="0">
                <a:latin typeface="Arial" panose="020B0604020202020204" pitchFamily="34" charset="0"/>
                <a:cs typeface="Arial" panose="020B0604020202020204" pitchFamily="34" charset="0"/>
              </a:rPr>
              <a:t>University of Washington School of Medicine</a:t>
            </a:r>
          </a:p>
          <a:p>
            <a:pPr algn="ctr">
              <a:lnSpc>
                <a:spcPts val="2800"/>
              </a:lnSpc>
            </a:pPr>
            <a:r>
              <a:rPr lang="en-US" sz="2800" b="1" dirty="0">
                <a:latin typeface="Arial" panose="020B0604020202020204" pitchFamily="34" charset="0"/>
                <a:cs typeface="Arial" panose="020B0604020202020204" pitchFamily="34" charset="0"/>
              </a:rPr>
              <a:t>Seattle, WA</a:t>
            </a:r>
          </a:p>
        </p:txBody>
      </p:sp>
      <p:sp>
        <p:nvSpPr>
          <p:cNvPr id="2" name="Title 1"/>
          <p:cNvSpPr>
            <a:spLocks noGrp="1"/>
          </p:cNvSpPr>
          <p:nvPr>
            <p:ph type="ctrTitle"/>
          </p:nvPr>
        </p:nvSpPr>
        <p:spPr>
          <a:xfrm>
            <a:off x="0" y="365757"/>
            <a:ext cx="12192000" cy="1125049"/>
          </a:xfrm>
        </p:spPr>
        <p:txBody>
          <a:bodyPr>
            <a:noAutofit/>
          </a:bodyPr>
          <a:lstStyle/>
          <a:p>
            <a:pPr>
              <a:lnSpc>
                <a:spcPts val="3600"/>
              </a:lnSpc>
            </a:pPr>
            <a:r>
              <a:rPr lang="en-US" sz="4000" b="1" dirty="0">
                <a:solidFill>
                  <a:srgbClr val="000066"/>
                </a:solidFill>
                <a:latin typeface="Arial" panose="020B0604020202020204" pitchFamily="34" charset="0"/>
                <a:cs typeface="Arial" panose="020B0604020202020204" pitchFamily="34" charset="0"/>
              </a:rPr>
              <a:t>Promoting Value In Critical Care By Implementing (Next Five) Choosing Wisely® For Critical Care</a:t>
            </a:r>
          </a:p>
        </p:txBody>
      </p:sp>
      <p:pic>
        <p:nvPicPr>
          <p:cNvPr id="4" name="Picture 4" descr="logo_color.JPG"/>
          <p:cNvPicPr>
            <a:picLocks noChangeAspect="1" noChangeArrowheads="1"/>
          </p:cNvPicPr>
          <p:nvPr/>
        </p:nvPicPr>
        <p:blipFill>
          <a:blip r:embed="rId3">
            <a:extLst>
              <a:ext uri="{28A0092B-C50C-407E-A947-70E740481C1C}">
                <a14:useLocalDpi xmlns:a14="http://schemas.microsoft.com/office/drawing/2010/main" val="0"/>
              </a:ext>
            </a:extLst>
          </a:blip>
          <a:srcRect l="34042" t="10294" r="38298" b="41176"/>
          <a:stretch>
            <a:fillRect/>
          </a:stretch>
        </p:blipFill>
        <p:spPr bwMode="auto">
          <a:xfrm>
            <a:off x="1079736" y="2419350"/>
            <a:ext cx="179228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6" name="Picture 8" descr="http://ts1.mm.bing.net/th?id=H.4798463236047755&amp;pid=1.9&amp;m=&amp;w=300&amp;h=30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7104" y="2484438"/>
            <a:ext cx="1622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9786" y="2484439"/>
            <a:ext cx="4980362" cy="1519010"/>
          </a:xfrm>
          <a:prstGeom prst="rect">
            <a:avLst/>
          </a:prstGeom>
        </p:spPr>
      </p:pic>
    </p:spTree>
    <p:extLst>
      <p:ext uri="{BB962C8B-B14F-4D97-AF65-F5344CB8AC3E}">
        <p14:creationId xmlns:p14="http://schemas.microsoft.com/office/powerpoint/2010/main" val="158637607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1E7D-0DD4-4D62-AAD8-BA5F580C327E}"/>
              </a:ext>
            </a:extLst>
          </p:cNvPr>
          <p:cNvSpPr>
            <a:spLocks noGrp="1"/>
          </p:cNvSpPr>
          <p:nvPr>
            <p:ph type="title"/>
          </p:nvPr>
        </p:nvSpPr>
        <p:spPr>
          <a:xfrm>
            <a:off x="0" y="365126"/>
            <a:ext cx="12192000" cy="1324338"/>
          </a:xfrm>
        </p:spPr>
        <p:txBody>
          <a:bodyPr>
            <a:normAutofit/>
          </a:bodyPr>
          <a:lstStyle/>
          <a:p>
            <a:pPr algn="ctr">
              <a:buClr>
                <a:srgbClr val="000066"/>
              </a:buClr>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3" name="Content Placeholder 2">
            <a:extLst>
              <a:ext uri="{FF2B5EF4-FFF2-40B4-BE49-F238E27FC236}">
                <a16:creationId xmlns:a16="http://schemas.microsoft.com/office/drawing/2014/main" id="{DE0005F7-4110-4271-9D59-D3C6EDF5493D}"/>
              </a:ext>
            </a:extLst>
          </p:cNvPr>
          <p:cNvSpPr>
            <a:spLocks noGrp="1"/>
          </p:cNvSpPr>
          <p:nvPr>
            <p:ph idx="1"/>
          </p:nvPr>
        </p:nvSpPr>
        <p:spPr>
          <a:xfrm>
            <a:off x="478971" y="2133600"/>
            <a:ext cx="10874829" cy="557349"/>
          </a:xfrm>
        </p:spPr>
        <p:txBody>
          <a:bodyPr>
            <a:noAutofit/>
          </a:bodyPr>
          <a:lstStyle/>
          <a:p>
            <a:pPr marL="0" indent="0" algn="ctr">
              <a:buClr>
                <a:srgbClr val="000066"/>
              </a:buClr>
              <a:buNone/>
            </a:pPr>
            <a:r>
              <a:rPr lang="en-US" b="1" dirty="0">
                <a:latin typeface="Arial" panose="020B0604020202020204" pitchFamily="34" charset="0"/>
                <a:cs typeface="Arial" panose="020B0604020202020204" pitchFamily="34" charset="0"/>
              </a:rPr>
              <a:t> </a:t>
            </a:r>
            <a:r>
              <a:rPr lang="en-US" b="1" dirty="0">
                <a:solidFill>
                  <a:srgbClr val="000066"/>
                </a:solidFill>
                <a:latin typeface="Arial" panose="020B0604020202020204" pitchFamily="34" charset="0"/>
                <a:cs typeface="Arial" panose="020B0604020202020204" pitchFamily="34" charset="0"/>
              </a:rPr>
              <a:t>Literature Assessment and Recommendation Ranking Criteria</a:t>
            </a:r>
          </a:p>
          <a:p>
            <a:pPr marL="0" indent="0" algn="ctr">
              <a:buClr>
                <a:srgbClr val="000066"/>
              </a:buClr>
              <a:buNone/>
            </a:pPr>
            <a:r>
              <a:rPr lang="en-US" b="1" dirty="0">
                <a:latin typeface="Arial" panose="020B0604020202020204" pitchFamily="34" charset="0"/>
                <a:cs typeface="Arial" panose="020B0604020202020204" pitchFamily="34" charset="0"/>
              </a:rPr>
              <a:t> </a:t>
            </a:r>
          </a:p>
          <a:p>
            <a:pPr marL="1254125" indent="0">
              <a:buClr>
                <a:srgbClr val="000066"/>
              </a:buClr>
              <a:buNone/>
            </a:pPr>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53BF3A-DF65-4F3E-B66F-8EDC130F5648}"/>
              </a:ext>
            </a:extLst>
          </p:cNvPr>
          <p:cNvSpPr txBox="1"/>
          <p:nvPr/>
        </p:nvSpPr>
        <p:spPr>
          <a:xfrm>
            <a:off x="1828965" y="3596640"/>
            <a:ext cx="8327921" cy="1815882"/>
          </a:xfrm>
          <a:prstGeom prst="rect">
            <a:avLst/>
          </a:prstGeom>
          <a:noFill/>
        </p:spPr>
        <p:txBody>
          <a:bodyPr wrap="none" rtlCol="0">
            <a:spAutoFit/>
          </a:bodyPr>
          <a:lstStyle/>
          <a:p>
            <a:pPr marL="568325" indent="-452438">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Patient safety and quality of care </a:t>
            </a:r>
          </a:p>
          <a:p>
            <a:pPr marL="568325" indent="-452438">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Strength of supporting evidence </a:t>
            </a:r>
          </a:p>
          <a:p>
            <a:pPr marL="568325" indent="-452438">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Potential improvement in patient outcomes </a:t>
            </a:r>
          </a:p>
          <a:p>
            <a:endParaRPr lang="en-US" sz="2800" dirty="0"/>
          </a:p>
        </p:txBody>
      </p:sp>
    </p:spTree>
    <p:extLst>
      <p:ext uri="{BB962C8B-B14F-4D97-AF65-F5344CB8AC3E}">
        <p14:creationId xmlns:p14="http://schemas.microsoft.com/office/powerpoint/2010/main" val="6926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1E7D-0DD4-4D62-AAD8-BA5F580C327E}"/>
              </a:ext>
            </a:extLst>
          </p:cNvPr>
          <p:cNvSpPr>
            <a:spLocks noGrp="1"/>
          </p:cNvSpPr>
          <p:nvPr>
            <p:ph type="title"/>
          </p:nvPr>
        </p:nvSpPr>
        <p:spPr>
          <a:xfrm>
            <a:off x="0" y="365126"/>
            <a:ext cx="12192000" cy="888908"/>
          </a:xfrm>
        </p:spPr>
        <p:txBody>
          <a:bodyPr>
            <a:normAutofit/>
          </a:bodyPr>
          <a:lstStyle/>
          <a:p>
            <a:pPr algn="ctr">
              <a:buClr>
                <a:srgbClr val="000066"/>
              </a:buClr>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3" name="Content Placeholder 2">
            <a:extLst>
              <a:ext uri="{FF2B5EF4-FFF2-40B4-BE49-F238E27FC236}">
                <a16:creationId xmlns:a16="http://schemas.microsoft.com/office/drawing/2014/main" id="{DE0005F7-4110-4271-9D59-D3C6EDF5493D}"/>
              </a:ext>
            </a:extLst>
          </p:cNvPr>
          <p:cNvSpPr>
            <a:spLocks noGrp="1"/>
          </p:cNvSpPr>
          <p:nvPr>
            <p:ph idx="1"/>
          </p:nvPr>
        </p:nvSpPr>
        <p:spPr>
          <a:xfrm>
            <a:off x="0" y="1341104"/>
            <a:ext cx="12191999" cy="557349"/>
          </a:xfrm>
        </p:spPr>
        <p:txBody>
          <a:bodyPr>
            <a:noAutofit/>
          </a:bodyPr>
          <a:lstStyle/>
          <a:p>
            <a:pPr marL="0" indent="0" algn="ctr">
              <a:buClr>
                <a:srgbClr val="000066"/>
              </a:buClr>
              <a:buNone/>
            </a:pPr>
            <a:r>
              <a:rPr lang="en-US" sz="4000" b="1" dirty="0">
                <a:latin typeface="Arial" panose="020B0604020202020204" pitchFamily="34" charset="0"/>
                <a:cs typeface="Arial" panose="020B0604020202020204" pitchFamily="34" charset="0"/>
              </a:rPr>
              <a:t> </a:t>
            </a:r>
            <a:r>
              <a:rPr lang="en-US" sz="4000" b="1" dirty="0">
                <a:solidFill>
                  <a:srgbClr val="000066"/>
                </a:solidFill>
                <a:latin typeface="Arial" panose="020B0604020202020204" pitchFamily="34" charset="0"/>
                <a:cs typeface="Arial" panose="020B0604020202020204" pitchFamily="34" charset="0"/>
              </a:rPr>
              <a:t>Phases of Taskforce Activity</a:t>
            </a:r>
          </a:p>
          <a:p>
            <a:pPr marL="0" indent="0" algn="ctr">
              <a:buClr>
                <a:srgbClr val="000066"/>
              </a:buClr>
              <a:buNone/>
            </a:pPr>
            <a:r>
              <a:rPr lang="en-US" sz="4000" b="1" dirty="0">
                <a:latin typeface="Arial" panose="020B0604020202020204" pitchFamily="34" charset="0"/>
                <a:cs typeface="Arial" panose="020B0604020202020204" pitchFamily="34" charset="0"/>
              </a:rPr>
              <a:t> </a:t>
            </a:r>
          </a:p>
          <a:p>
            <a:pPr marL="1254125" indent="0">
              <a:buClr>
                <a:srgbClr val="000066"/>
              </a:buClr>
              <a:buNone/>
            </a:pPr>
            <a:endParaRPr lang="en-US" sz="4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53BF3A-DF65-4F3E-B66F-8EDC130F5648}"/>
              </a:ext>
            </a:extLst>
          </p:cNvPr>
          <p:cNvSpPr txBox="1"/>
          <p:nvPr/>
        </p:nvSpPr>
        <p:spPr>
          <a:xfrm>
            <a:off x="17750" y="2124887"/>
            <a:ext cx="12175842" cy="4426853"/>
          </a:xfrm>
          <a:prstGeom prst="rect">
            <a:avLst/>
          </a:prstGeom>
          <a:noFill/>
        </p:spPr>
        <p:txBody>
          <a:bodyPr wrap="square" rtlCol="0">
            <a:spAutoFit/>
          </a:bodyPr>
          <a:lstStyle/>
          <a:p>
            <a:pPr marL="574675" indent="-460375">
              <a:lnSpc>
                <a:spcPts val="2600"/>
              </a:lnSpc>
              <a:buClr>
                <a:srgbClr val="000066"/>
              </a:buClr>
              <a:buFont typeface="Wingdings" panose="05000000000000000000" pitchFamily="2" charset="2"/>
              <a:buChar char="v"/>
            </a:pPr>
            <a:r>
              <a:rPr lang="en-US" sz="2800" b="1" dirty="0">
                <a:solidFill>
                  <a:srgbClr val="FF0000"/>
                </a:solidFill>
                <a:latin typeface="Arial" panose="020B0604020202020204" pitchFamily="34" charset="0"/>
                <a:cs typeface="Arial" panose="020B0604020202020204" pitchFamily="34" charset="0"/>
              </a:rPr>
              <a:t>Phase 1.</a:t>
            </a:r>
            <a:r>
              <a:rPr lang="en-US" sz="2800" b="1" dirty="0">
                <a:latin typeface="Arial" panose="020B0604020202020204" pitchFamily="34" charset="0"/>
                <a:cs typeface="Arial" panose="020B0604020202020204" pitchFamily="34" charset="0"/>
              </a:rPr>
              <a:t> Conducted individual literature reviews and generated 13 practice statements for group evaluation.</a:t>
            </a:r>
          </a:p>
          <a:p>
            <a:pPr marL="574675" indent="-460375">
              <a:lnSpc>
                <a:spcPts val="2600"/>
              </a:lnSpc>
              <a:buClr>
                <a:srgbClr val="000066"/>
              </a:buClr>
            </a:pPr>
            <a:r>
              <a:rPr lang="en-US" sz="2800" b="1" dirty="0">
                <a:latin typeface="Arial" panose="020B0604020202020204" pitchFamily="34" charset="0"/>
                <a:cs typeface="Arial" panose="020B0604020202020204" pitchFamily="34" charset="0"/>
              </a:rPr>
              <a:t>  </a:t>
            </a:r>
          </a:p>
          <a:p>
            <a:pPr marL="574675" indent="-460375">
              <a:lnSpc>
                <a:spcPts val="2600"/>
              </a:lnSpc>
              <a:buClr>
                <a:srgbClr val="000066"/>
              </a:buClr>
              <a:buFont typeface="Wingdings" panose="05000000000000000000" pitchFamily="2" charset="2"/>
              <a:buChar char="v"/>
            </a:pPr>
            <a:r>
              <a:rPr lang="en-US" sz="2800" b="1" dirty="0">
                <a:solidFill>
                  <a:srgbClr val="FF0000"/>
                </a:solidFill>
                <a:latin typeface="Arial" panose="020B0604020202020204" pitchFamily="34" charset="0"/>
                <a:cs typeface="Arial" panose="020B0604020202020204" pitchFamily="34" charset="0"/>
              </a:rPr>
              <a:t>Phase 2. </a:t>
            </a:r>
            <a:r>
              <a:rPr lang="en-US" sz="2800" b="1" dirty="0">
                <a:latin typeface="Arial" panose="020B0604020202020204" pitchFamily="34" charset="0"/>
                <a:cs typeface="Arial" panose="020B0604020202020204" pitchFamily="34" charset="0"/>
              </a:rPr>
              <a:t>Reduced the list of practices to eight using an </a:t>
            </a:r>
          </a:p>
          <a:p>
            <a:pPr marL="574675" indent="52388">
              <a:lnSpc>
                <a:spcPts val="2600"/>
              </a:lnSpc>
              <a:buClr>
                <a:srgbClr val="000066"/>
              </a:buClr>
            </a:pPr>
            <a:r>
              <a:rPr lang="en-US" sz="2800" b="1" dirty="0">
                <a:latin typeface="Arial" panose="020B0604020202020204" pitchFamily="34" charset="0"/>
                <a:cs typeface="Arial" panose="020B0604020202020204" pitchFamily="34" charset="0"/>
              </a:rPr>
              <a:t>importance ranking system reliant on the strength of evidence </a:t>
            </a:r>
          </a:p>
          <a:p>
            <a:pPr marL="574675" indent="52388">
              <a:lnSpc>
                <a:spcPts val="2600"/>
              </a:lnSpc>
              <a:buClr>
                <a:srgbClr val="000066"/>
              </a:buClr>
            </a:pPr>
            <a:r>
              <a:rPr lang="en-US" sz="2800" b="1" dirty="0">
                <a:latin typeface="Arial" panose="020B0604020202020204" pitchFamily="34" charset="0"/>
                <a:cs typeface="Arial" panose="020B0604020202020204" pitchFamily="34" charset="0"/>
              </a:rPr>
              <a:t>and potential impact on patient care.  </a:t>
            </a:r>
          </a:p>
          <a:p>
            <a:pPr marL="574675" indent="52388">
              <a:lnSpc>
                <a:spcPts val="2600"/>
              </a:lnSpc>
              <a:buClr>
                <a:srgbClr val="000066"/>
              </a:buClr>
            </a:pPr>
            <a:r>
              <a:rPr lang="en-US" sz="2800" b="1" dirty="0">
                <a:latin typeface="Arial" panose="020B0604020202020204" pitchFamily="34" charset="0"/>
                <a:cs typeface="Arial" panose="020B0604020202020204" pitchFamily="34" charset="0"/>
              </a:rPr>
              <a:t>Surveyed SCCM member to further decrease the top eight </a:t>
            </a:r>
          </a:p>
          <a:p>
            <a:pPr marL="574675" indent="52388">
              <a:lnSpc>
                <a:spcPts val="2600"/>
              </a:lnSpc>
              <a:buClr>
                <a:srgbClr val="000066"/>
              </a:buClr>
            </a:pPr>
            <a:r>
              <a:rPr lang="en-US" sz="2800" b="1" dirty="0">
                <a:latin typeface="Arial" panose="020B0604020202020204" pitchFamily="34" charset="0"/>
                <a:cs typeface="Arial" panose="020B0604020202020204" pitchFamily="34" charset="0"/>
              </a:rPr>
              <a:t>recommendations down to five.</a:t>
            </a:r>
          </a:p>
          <a:p>
            <a:pPr marL="574675" indent="-460375">
              <a:lnSpc>
                <a:spcPts val="2600"/>
              </a:lnSpc>
              <a:buClr>
                <a:srgbClr val="000066"/>
              </a:buClr>
            </a:pPr>
            <a:endParaRPr lang="en-US" sz="2800" b="1" dirty="0">
              <a:latin typeface="Arial" panose="020B0604020202020204" pitchFamily="34" charset="0"/>
              <a:cs typeface="Arial" panose="020B0604020202020204" pitchFamily="34" charset="0"/>
            </a:endParaRPr>
          </a:p>
          <a:p>
            <a:pPr marL="574675" indent="-460375">
              <a:lnSpc>
                <a:spcPts val="2600"/>
              </a:lnSpc>
              <a:buClr>
                <a:srgbClr val="000066"/>
              </a:buClr>
              <a:buFont typeface="Wingdings" panose="05000000000000000000" pitchFamily="2" charset="2"/>
              <a:buChar char="v"/>
            </a:pPr>
            <a:r>
              <a:rPr lang="en-US" sz="2800" b="1" dirty="0">
                <a:solidFill>
                  <a:srgbClr val="FF0000"/>
                </a:solidFill>
                <a:latin typeface="Arial" panose="020B0604020202020204" pitchFamily="34" charset="0"/>
                <a:cs typeface="Arial" panose="020B0604020202020204" pitchFamily="34" charset="0"/>
              </a:rPr>
              <a:t>Phase 3. </a:t>
            </a:r>
            <a:r>
              <a:rPr lang="en-US" sz="2800" b="1" dirty="0">
                <a:latin typeface="Arial" panose="020B0604020202020204" pitchFamily="34" charset="0"/>
                <a:cs typeface="Arial" panose="020B0604020202020204" pitchFamily="34" charset="0"/>
              </a:rPr>
              <a:t>Reviewed the membership survey recommendations and finalized importance rank scoring.                                                Received approval by SCCM Executive Committee and Council and ABIM</a:t>
            </a:r>
          </a:p>
        </p:txBody>
      </p:sp>
    </p:spTree>
    <p:extLst>
      <p:ext uri="{BB962C8B-B14F-4D97-AF65-F5344CB8AC3E}">
        <p14:creationId xmlns:p14="http://schemas.microsoft.com/office/powerpoint/2010/main" val="28863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81E0F0-1B31-417A-AC33-B0754CF2F48B}"/>
              </a:ext>
            </a:extLst>
          </p:cNvPr>
          <p:cNvPicPr>
            <a:picLocks noChangeAspect="1"/>
          </p:cNvPicPr>
          <p:nvPr/>
        </p:nvPicPr>
        <p:blipFill>
          <a:blip r:embed="rId2"/>
          <a:stretch>
            <a:fillRect/>
          </a:stretch>
        </p:blipFill>
        <p:spPr>
          <a:xfrm>
            <a:off x="0" y="211753"/>
            <a:ext cx="12165030" cy="2858703"/>
          </a:xfrm>
          <a:prstGeom prst="rect">
            <a:avLst/>
          </a:prstGeom>
        </p:spPr>
      </p:pic>
      <p:sp>
        <p:nvSpPr>
          <p:cNvPr id="6" name="Rectangle 5">
            <a:extLst>
              <a:ext uri="{FF2B5EF4-FFF2-40B4-BE49-F238E27FC236}">
                <a16:creationId xmlns:a16="http://schemas.microsoft.com/office/drawing/2014/main" id="{F2DEB7E2-50C1-4BBF-99C4-83C5309A0361}"/>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sp>
        <p:nvSpPr>
          <p:cNvPr id="7" name="Title 1">
            <a:extLst>
              <a:ext uri="{FF2B5EF4-FFF2-40B4-BE49-F238E27FC236}">
                <a16:creationId xmlns:a16="http://schemas.microsoft.com/office/drawing/2014/main" id="{B1E05BB9-382F-44B8-BB8B-BA0C7E890882}"/>
              </a:ext>
            </a:extLst>
          </p:cNvPr>
          <p:cNvSpPr>
            <a:spLocks noGrp="1"/>
          </p:cNvSpPr>
          <p:nvPr>
            <p:ph type="title"/>
          </p:nvPr>
        </p:nvSpPr>
        <p:spPr>
          <a:xfrm>
            <a:off x="-9624" y="3691053"/>
            <a:ext cx="12201624"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2" name="Rectangle 1"/>
          <p:cNvSpPr/>
          <p:nvPr/>
        </p:nvSpPr>
        <p:spPr>
          <a:xfrm>
            <a:off x="5268685" y="1942011"/>
            <a:ext cx="6749143" cy="103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63210" y="2394730"/>
            <a:ext cx="7341326" cy="1017010"/>
          </a:xfrm>
          <a:prstGeom prst="rect">
            <a:avLst/>
          </a:prstGeom>
          <a:noFill/>
        </p:spPr>
        <p:txBody>
          <a:bodyPr wrap="square" rtlCol="0">
            <a:spAutoFit/>
          </a:bodyPr>
          <a:lstStyle/>
          <a:p>
            <a:pPr algn="ctr">
              <a:lnSpc>
                <a:spcPts val="3600"/>
              </a:lnSpc>
            </a:pPr>
            <a:r>
              <a:rPr lang="en-US" sz="4000" b="1" dirty="0">
                <a:latin typeface="Arial" panose="020B0604020202020204" pitchFamily="34" charset="0"/>
                <a:cs typeface="Arial" panose="020B0604020202020204" pitchFamily="34" charset="0"/>
              </a:rPr>
              <a:t>Five things that physicians </a:t>
            </a:r>
          </a:p>
          <a:p>
            <a:pPr algn="ctr">
              <a:lnSpc>
                <a:spcPts val="3600"/>
              </a:lnSpc>
            </a:pPr>
            <a:r>
              <a:rPr lang="en-US" sz="4000" b="1" dirty="0">
                <a:latin typeface="Arial" panose="020B0604020202020204" pitchFamily="34" charset="0"/>
                <a:cs typeface="Arial" panose="020B0604020202020204" pitchFamily="34" charset="0"/>
              </a:rPr>
              <a:t>and patients should question</a:t>
            </a:r>
          </a:p>
        </p:txBody>
      </p:sp>
      <p:sp>
        <p:nvSpPr>
          <p:cNvPr id="10" name="TextBox 9">
            <a:extLst>
              <a:ext uri="{FF2B5EF4-FFF2-40B4-BE49-F238E27FC236}">
                <a16:creationId xmlns:a16="http://schemas.microsoft.com/office/drawing/2014/main" id="{29263CD9-1C20-4494-A814-447CB25642A6}"/>
              </a:ext>
            </a:extLst>
          </p:cNvPr>
          <p:cNvSpPr txBox="1"/>
          <p:nvPr/>
        </p:nvSpPr>
        <p:spPr>
          <a:xfrm rot="9492904">
            <a:off x="5643405" y="2482990"/>
            <a:ext cx="526106" cy="707886"/>
          </a:xfrm>
          <a:prstGeom prst="rect">
            <a:avLst/>
          </a:prstGeom>
          <a:noFill/>
        </p:spPr>
        <p:txBody>
          <a:bodyPr wrap="none" rtlCol="0">
            <a:spAutoFit/>
          </a:bodyPr>
          <a:lstStyle/>
          <a:p>
            <a:r>
              <a:rPr lang="en-US" sz="4000" b="1" dirty="0">
                <a:solidFill>
                  <a:srgbClr val="FF0000"/>
                </a:solidFill>
                <a:latin typeface="Arial" panose="020B0604020202020204" pitchFamily="34" charset="0"/>
                <a:cs typeface="Arial" panose="020B0604020202020204" pitchFamily="34" charset="0"/>
              </a:rPr>
              <a:t>V</a:t>
            </a:r>
          </a:p>
        </p:txBody>
      </p:sp>
      <p:sp>
        <p:nvSpPr>
          <p:cNvPr id="11" name="TextBox 10">
            <a:extLst>
              <a:ext uri="{FF2B5EF4-FFF2-40B4-BE49-F238E27FC236}">
                <a16:creationId xmlns:a16="http://schemas.microsoft.com/office/drawing/2014/main" id="{00C5C580-55E1-4C0B-953E-CB8369465AAA}"/>
              </a:ext>
            </a:extLst>
          </p:cNvPr>
          <p:cNvSpPr txBox="1"/>
          <p:nvPr/>
        </p:nvSpPr>
        <p:spPr>
          <a:xfrm>
            <a:off x="4548559" y="1770128"/>
            <a:ext cx="2605200" cy="707886"/>
          </a:xfrm>
          <a:prstGeom prst="rect">
            <a:avLst/>
          </a:prstGeom>
          <a:noFill/>
        </p:spPr>
        <p:txBody>
          <a:bodyPr wrap="none" rtlCol="0">
            <a:spAutoFit/>
          </a:bodyPr>
          <a:lstStyle/>
          <a:p>
            <a:r>
              <a:rPr lang="en-US" sz="4000" b="1" dirty="0">
                <a:solidFill>
                  <a:srgbClr val="FF0000"/>
                </a:solidFill>
                <a:latin typeface="Arial" panose="020B0604020202020204" pitchFamily="34" charset="0"/>
                <a:cs typeface="Arial" panose="020B0604020202020204" pitchFamily="34" charset="0"/>
              </a:rPr>
              <a:t>additional</a:t>
            </a:r>
          </a:p>
        </p:txBody>
      </p:sp>
    </p:spTree>
    <p:extLst>
      <p:ext uri="{BB962C8B-B14F-4D97-AF65-F5344CB8AC3E}">
        <p14:creationId xmlns:p14="http://schemas.microsoft.com/office/powerpoint/2010/main" val="110787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30932-649B-4CF8-822B-A8D8AA5A5899}"/>
              </a:ext>
            </a:extLst>
          </p:cNvPr>
          <p:cNvPicPr>
            <a:picLocks noChangeAspect="1"/>
          </p:cNvPicPr>
          <p:nvPr/>
        </p:nvPicPr>
        <p:blipFill>
          <a:blip r:embed="rId2"/>
          <a:stretch>
            <a:fillRect/>
          </a:stretch>
        </p:blipFill>
        <p:spPr>
          <a:xfrm>
            <a:off x="0" y="381000"/>
            <a:ext cx="12192000" cy="6096000"/>
          </a:xfrm>
          <a:prstGeom prst="rect">
            <a:avLst/>
          </a:prstGeom>
        </p:spPr>
      </p:pic>
      <p:sp>
        <p:nvSpPr>
          <p:cNvPr id="6" name="Rectangle 5">
            <a:extLst>
              <a:ext uri="{FF2B5EF4-FFF2-40B4-BE49-F238E27FC236}">
                <a16:creationId xmlns:a16="http://schemas.microsoft.com/office/drawing/2014/main" id="{2B55E3E8-A66C-4979-8F10-420CC3F2084F}"/>
              </a:ext>
            </a:extLst>
          </p:cNvPr>
          <p:cNvSpPr/>
          <p:nvPr/>
        </p:nvSpPr>
        <p:spPr>
          <a:xfrm>
            <a:off x="205409" y="2219739"/>
            <a:ext cx="11787808" cy="3975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FCE428-A2B2-4715-90C3-5568D785ECEB}"/>
              </a:ext>
            </a:extLst>
          </p:cNvPr>
          <p:cNvSpPr/>
          <p:nvPr/>
        </p:nvSpPr>
        <p:spPr>
          <a:xfrm>
            <a:off x="1" y="6075791"/>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spTree>
    <p:extLst>
      <p:ext uri="{BB962C8B-B14F-4D97-AF65-F5344CB8AC3E}">
        <p14:creationId xmlns:p14="http://schemas.microsoft.com/office/powerpoint/2010/main" val="4464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732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5" name="Rectangle 4">
            <a:extLst>
              <a:ext uri="{FF2B5EF4-FFF2-40B4-BE49-F238E27FC236}">
                <a16:creationId xmlns:a16="http://schemas.microsoft.com/office/drawing/2014/main" id="{59B56594-688A-4412-9F4F-0823CFD4AE58}"/>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pic>
        <p:nvPicPr>
          <p:cNvPr id="6" name="Picture 5">
            <a:extLst>
              <a:ext uri="{FF2B5EF4-FFF2-40B4-BE49-F238E27FC236}">
                <a16:creationId xmlns:a16="http://schemas.microsoft.com/office/drawing/2014/main" id="{4DDE3571-33DA-4E85-ADDB-9C857080B4D4}"/>
              </a:ext>
            </a:extLst>
          </p:cNvPr>
          <p:cNvPicPr>
            <a:picLocks noChangeAspect="1"/>
          </p:cNvPicPr>
          <p:nvPr/>
        </p:nvPicPr>
        <p:blipFill>
          <a:blip r:embed="rId2"/>
          <a:stretch>
            <a:fillRect/>
          </a:stretch>
        </p:blipFill>
        <p:spPr>
          <a:xfrm>
            <a:off x="8703" y="2589196"/>
            <a:ext cx="12194238" cy="1525604"/>
          </a:xfrm>
          <a:prstGeom prst="rect">
            <a:avLst/>
          </a:prstGeom>
        </p:spPr>
      </p:pic>
      <p:sp>
        <p:nvSpPr>
          <p:cNvPr id="7" name="Rectangle 6">
            <a:extLst>
              <a:ext uri="{FF2B5EF4-FFF2-40B4-BE49-F238E27FC236}">
                <a16:creationId xmlns:a16="http://schemas.microsoft.com/office/drawing/2014/main" id="{094E6879-3E96-4F18-83DE-7112DF6096A1}"/>
              </a:ext>
            </a:extLst>
          </p:cNvPr>
          <p:cNvSpPr/>
          <p:nvPr/>
        </p:nvSpPr>
        <p:spPr>
          <a:xfrm>
            <a:off x="841247" y="3072384"/>
            <a:ext cx="11342049" cy="97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64B21-4B96-47F6-BCF0-C76D95EF29CC}"/>
              </a:ext>
            </a:extLst>
          </p:cNvPr>
          <p:cNvSpPr txBox="1"/>
          <p:nvPr/>
        </p:nvSpPr>
        <p:spPr>
          <a:xfrm>
            <a:off x="841248" y="3072384"/>
            <a:ext cx="11073384" cy="1478033"/>
          </a:xfrm>
          <a:prstGeom prst="rect">
            <a:avLst/>
          </a:prstGeom>
          <a:solidFill>
            <a:schemeClr val="bg1"/>
          </a:solidFill>
        </p:spPr>
        <p:txBody>
          <a:bodyPr wrap="square" rtlCol="0">
            <a:spAutoFit/>
          </a:bodyPr>
          <a:lstStyle/>
          <a:p>
            <a:pPr>
              <a:lnSpc>
                <a:spcPts val="1800"/>
              </a:lnSpc>
            </a:pPr>
            <a:r>
              <a:rPr lang="en-US" sz="2000" b="1" dirty="0">
                <a:latin typeface="Arial" panose="020B0604020202020204" pitchFamily="34" charset="0"/>
                <a:cs typeface="Arial" panose="020B0604020202020204" pitchFamily="34" charset="0"/>
              </a:rPr>
              <a:t>Patients in intensive care units typically require insertion of catheters and drains for fluid and medication delivery, pressure and flow monitoring, and fluid and gas evacuation. The majority of hospital-acquired infections and unintended safety events are associated with such devices.  Daily assessment for need of invasive devices should be an essential element of critical care workflow, to reduced time of exposure by identifying the earliest opportunity for their discontinuation.</a:t>
            </a:r>
          </a:p>
        </p:txBody>
      </p:sp>
    </p:spTree>
    <p:extLst>
      <p:ext uri="{BB962C8B-B14F-4D97-AF65-F5344CB8AC3E}">
        <p14:creationId xmlns:p14="http://schemas.microsoft.com/office/powerpoint/2010/main" val="4030476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EF3A4-A65E-4D98-BE31-1E1C28E54111}"/>
              </a:ext>
            </a:extLst>
          </p:cNvPr>
          <p:cNvSpPr>
            <a:spLocks noGrp="1"/>
          </p:cNvSpPr>
          <p:nvPr>
            <p:ph idx="1"/>
          </p:nvPr>
        </p:nvSpPr>
        <p:spPr>
          <a:xfrm>
            <a:off x="757644" y="1883665"/>
            <a:ext cx="10552611" cy="3150300"/>
          </a:xfrm>
        </p:spPr>
        <p:txBody>
          <a:bodyPr/>
          <a:lstStyle/>
          <a:p>
            <a:pPr marL="400050" indent="-400050">
              <a:lnSpc>
                <a:spcPts val="2600"/>
              </a:lnSpc>
              <a:spcBef>
                <a:spcPts val="0"/>
              </a:spcBef>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Minimize urinary catheter use and duration of use in all patients, particularly those at higher risk for CAUTI or mortality from catheterization such as women, the elderly, and patients with impaired immunity.</a:t>
            </a:r>
          </a:p>
          <a:p>
            <a:pPr marL="400050" indent="-400050">
              <a:lnSpc>
                <a:spcPts val="2600"/>
              </a:lnSpc>
              <a:spcBef>
                <a:spcPts val="0"/>
              </a:spcBef>
              <a:buClr>
                <a:srgbClr val="000066"/>
              </a:buClr>
              <a:buNone/>
            </a:pPr>
            <a:endParaRPr lang="en-US" b="1" dirty="0">
              <a:latin typeface="Arial" panose="020B0604020202020204" pitchFamily="34" charset="0"/>
              <a:cs typeface="Arial" panose="020B0604020202020204" pitchFamily="34" charset="0"/>
            </a:endParaRPr>
          </a:p>
          <a:p>
            <a:pPr marL="400050" indent="-400050">
              <a:lnSpc>
                <a:spcPts val="2600"/>
              </a:lnSpc>
              <a:spcBef>
                <a:spcPts val="0"/>
              </a:spcBef>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For operative patients who have an indication for an indwelling catheter, remove the catheter as soon as possible postoperatively, preferably within 24 hours, unless there are appropriate indications for continued use.</a:t>
            </a:r>
          </a:p>
        </p:txBody>
      </p:sp>
      <p:sp>
        <p:nvSpPr>
          <p:cNvPr id="4" name="TextBox 3">
            <a:extLst>
              <a:ext uri="{FF2B5EF4-FFF2-40B4-BE49-F238E27FC236}">
                <a16:creationId xmlns:a16="http://schemas.microsoft.com/office/drawing/2014/main" id="{BD09709E-0C83-496A-924C-3DB76DE83D9A}"/>
              </a:ext>
            </a:extLst>
          </p:cNvPr>
          <p:cNvSpPr txBox="1"/>
          <p:nvPr/>
        </p:nvSpPr>
        <p:spPr>
          <a:xfrm>
            <a:off x="1" y="5888728"/>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https://www.cdc.gov/infectioncontrol/guidelines/cauti/ </a:t>
            </a:r>
          </a:p>
        </p:txBody>
      </p:sp>
      <p:sp>
        <p:nvSpPr>
          <p:cNvPr id="8" name="Title 1">
            <a:extLst>
              <a:ext uri="{FF2B5EF4-FFF2-40B4-BE49-F238E27FC236}">
                <a16:creationId xmlns:a16="http://schemas.microsoft.com/office/drawing/2014/main" id="{AA1DD615-496F-4665-9F8A-7D5D43806354}"/>
              </a:ext>
            </a:extLst>
          </p:cNvPr>
          <p:cNvSpPr>
            <a:spLocks noGrp="1"/>
          </p:cNvSpPr>
          <p:nvPr>
            <p:ph type="title"/>
          </p:nvPr>
        </p:nvSpPr>
        <p:spPr>
          <a:xfrm>
            <a:off x="0" y="380019"/>
            <a:ext cx="12192000" cy="1000725"/>
          </a:xfrm>
        </p:spPr>
        <p:txBody>
          <a:bodyPr>
            <a:norm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ea typeface="Calibri" panose="020F0502020204030204" pitchFamily="34" charset="0"/>
                <a:cs typeface="Arial" panose="020B0604020202020204" pitchFamily="34" charset="0"/>
              </a:rPr>
              <a:t>Urinary Bladder Catheters</a:t>
            </a:r>
          </a:p>
        </p:txBody>
      </p:sp>
    </p:spTree>
    <p:extLst>
      <p:ext uri="{BB962C8B-B14F-4D97-AF65-F5344CB8AC3E}">
        <p14:creationId xmlns:p14="http://schemas.microsoft.com/office/powerpoint/2010/main" val="36782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69512"/>
            <a:ext cx="12192000" cy="1143000"/>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itchFamily="34" charset="0"/>
                <a:cs typeface="Arial" pitchFamily="34" charset="0"/>
              </a:rPr>
              <a:t>Central Line Associated Blood Stream Infections</a:t>
            </a:r>
          </a:p>
        </p:txBody>
      </p:sp>
      <p:pic>
        <p:nvPicPr>
          <p:cNvPr id="3075" name="Picture 3" descr="image008"/>
          <p:cNvPicPr>
            <a:picLocks noGrp="1" noChangeAspect="1" noChangeArrowheads="1"/>
          </p:cNvPicPr>
          <p:nvPr>
            <p:ph idx="1"/>
          </p:nvPr>
        </p:nvPicPr>
        <p:blipFill>
          <a:blip r:embed="rId2" cstate="print"/>
          <a:srcRect/>
          <a:stretch>
            <a:fillRect/>
          </a:stretch>
        </p:blipFill>
        <p:spPr bwMode="auto">
          <a:xfrm>
            <a:off x="4955348" y="2312095"/>
            <a:ext cx="2574055" cy="3351128"/>
          </a:xfrm>
          <a:prstGeom prst="rect">
            <a:avLst/>
          </a:prstGeom>
          <a:noFill/>
        </p:spPr>
      </p:pic>
      <p:pic>
        <p:nvPicPr>
          <p:cNvPr id="3076" name="Picture 4"/>
          <p:cNvPicPr>
            <a:picLocks noChangeAspect="1" noChangeArrowheads="1"/>
          </p:cNvPicPr>
          <p:nvPr/>
        </p:nvPicPr>
        <p:blipFill>
          <a:blip r:embed="rId3" cstate="print"/>
          <a:srcRect/>
          <a:stretch>
            <a:fillRect/>
          </a:stretch>
        </p:blipFill>
        <p:spPr bwMode="auto">
          <a:xfrm>
            <a:off x="8098163" y="2265409"/>
            <a:ext cx="3339546" cy="3307078"/>
          </a:xfrm>
          <a:prstGeom prst="rect">
            <a:avLst/>
          </a:prstGeom>
          <a:noFill/>
          <a:ln w="9525">
            <a:noFill/>
            <a:miter lim="800000"/>
            <a:headEnd/>
            <a:tailEnd/>
          </a:ln>
          <a:effectLst/>
        </p:spPr>
      </p:pic>
      <p:pic>
        <p:nvPicPr>
          <p:cNvPr id="3077" name="Picture 5" descr="Insertion of a central venous catheter, usually a large multi-lumen flexible plastic tube. Here being placed into the right internal jugular vein. These lines are usually used in theatres or the intensive care unit.  "/>
          <p:cNvPicPr>
            <a:picLocks noChangeAspect="1" noChangeArrowheads="1"/>
          </p:cNvPicPr>
          <p:nvPr/>
        </p:nvPicPr>
        <p:blipFill>
          <a:blip r:embed="rId4" cstate="print"/>
          <a:srcRect l="27429"/>
          <a:stretch>
            <a:fillRect/>
          </a:stretch>
        </p:blipFill>
        <p:spPr bwMode="auto">
          <a:xfrm>
            <a:off x="661332" y="2274798"/>
            <a:ext cx="3694246" cy="3316095"/>
          </a:xfrm>
          <a:prstGeom prst="rect">
            <a:avLst/>
          </a:prstGeom>
          <a:noFill/>
        </p:spPr>
      </p:pic>
    </p:spTree>
    <p:extLst>
      <p:ext uri="{BB962C8B-B14F-4D97-AF65-F5344CB8AC3E}">
        <p14:creationId xmlns:p14="http://schemas.microsoft.com/office/powerpoint/2010/main" val="19145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itchFamily="34" charset="0"/>
                <a:cs typeface="Arial" pitchFamily="34" charset="0"/>
              </a:rPr>
              <a:t>Clinical Consequences of CLABSI</a:t>
            </a:r>
          </a:p>
        </p:txBody>
      </p:sp>
      <p:sp>
        <p:nvSpPr>
          <p:cNvPr id="3" name="Content Placeholder 2"/>
          <p:cNvSpPr>
            <a:spLocks noGrp="1"/>
          </p:cNvSpPr>
          <p:nvPr>
            <p:ph idx="1"/>
          </p:nvPr>
        </p:nvSpPr>
        <p:spPr>
          <a:xfrm>
            <a:off x="2688336" y="1993392"/>
            <a:ext cx="6982137" cy="2370790"/>
          </a:xfrm>
        </p:spPr>
        <p:txBody>
          <a:bodyPr>
            <a:noAutofit/>
          </a:bodyPr>
          <a:lstStyle/>
          <a:p>
            <a:pPr marL="398463" indent="-398463">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Increased length of stay</a:t>
            </a:r>
          </a:p>
          <a:p>
            <a:pPr marL="398463" indent="-398463">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Need for prolonged antibiotic therapy</a:t>
            </a:r>
          </a:p>
          <a:p>
            <a:pPr marL="398463" indent="-398463">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Need for ongoing venous access</a:t>
            </a:r>
          </a:p>
          <a:p>
            <a:pPr marL="398463" indent="-398463">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Increased morbidity and mortality</a:t>
            </a:r>
          </a:p>
          <a:p>
            <a:pPr marL="398463" indent="-398463">
              <a:lnSpc>
                <a:spcPct val="100000"/>
              </a:lnSpc>
              <a:spcBef>
                <a:spcPts val="0"/>
              </a:spcBef>
              <a:buClr>
                <a:srgbClr val="000066"/>
              </a:buClr>
              <a:buSzPct val="100000"/>
              <a:buFont typeface="Wingdings" panose="05000000000000000000" pitchFamily="2" charset="2"/>
              <a:buChar char="v"/>
            </a:pPr>
            <a:r>
              <a:rPr lang="en-US" b="1" dirty="0">
                <a:latin typeface="Arial" pitchFamily="34" charset="0"/>
                <a:cs typeface="Arial" pitchFamily="34" charset="0"/>
              </a:rPr>
              <a:t>Increased costs of health care</a:t>
            </a:r>
          </a:p>
        </p:txBody>
      </p:sp>
      <p:sp>
        <p:nvSpPr>
          <p:cNvPr id="4" name="TextBox 3"/>
          <p:cNvSpPr txBox="1"/>
          <p:nvPr/>
        </p:nvSpPr>
        <p:spPr>
          <a:xfrm>
            <a:off x="0" y="4953000"/>
            <a:ext cx="12192000" cy="1118255"/>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itchFamily="34" charset="0"/>
                <a:ea typeface="+mn-ea"/>
                <a:cs typeface="Arial" pitchFamily="34" charset="0"/>
              </a:rPr>
              <a:t>Nowak JE, </a:t>
            </a:r>
            <a:r>
              <a:rPr kumimoji="0" lang="en-US" sz="2000" b="1" i="1" u="none" strike="noStrike" kern="1200" cap="none" spc="0" normalizeH="0" baseline="0" noProof="0" dirty="0" err="1">
                <a:ln>
                  <a:noFill/>
                </a:ln>
                <a:solidFill>
                  <a:srgbClr val="000066"/>
                </a:solidFill>
                <a:effectLst/>
                <a:uLnTx/>
                <a:uFillTx/>
                <a:latin typeface="Arial" pitchFamily="34" charset="0"/>
                <a:ea typeface="+mn-ea"/>
                <a:cs typeface="Arial" pitchFamily="34" charset="0"/>
              </a:rPr>
              <a:t>Brilli</a:t>
            </a:r>
            <a:r>
              <a:rPr kumimoji="0" lang="en-US" sz="2000" b="1" i="1" u="none" strike="noStrike" kern="1200" cap="none" spc="0" normalizeH="0" baseline="0" noProof="0" dirty="0">
                <a:ln>
                  <a:noFill/>
                </a:ln>
                <a:solidFill>
                  <a:srgbClr val="000066"/>
                </a:solidFill>
                <a:effectLst/>
                <a:uLnTx/>
                <a:uFillTx/>
                <a:latin typeface="Arial" pitchFamily="34" charset="0"/>
                <a:ea typeface="+mn-ea"/>
                <a:cs typeface="Arial" pitchFamily="34" charset="0"/>
              </a:rPr>
              <a:t> RJ, Lake MR, et al. </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itchFamily="34" charset="0"/>
                <a:ea typeface="+mn-ea"/>
                <a:cs typeface="Arial" pitchFamily="34" charset="0"/>
              </a:rPr>
              <a:t>Reducing catheter-associated bloodstream infections in the pediatric intensive care unit:  </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itchFamily="34" charset="0"/>
                <a:ea typeface="+mn-ea"/>
                <a:cs typeface="Arial" pitchFamily="34" charset="0"/>
              </a:rPr>
              <a:t>Business case for quality improvement.  </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itchFamily="34" charset="0"/>
                <a:ea typeface="+mn-ea"/>
                <a:cs typeface="Arial" pitchFamily="34" charset="0"/>
              </a:rPr>
              <a:t>Pediatr Crit Care Med 2010; 11 (5): 579-587.</a:t>
            </a:r>
          </a:p>
        </p:txBody>
      </p:sp>
    </p:spTree>
    <p:extLst>
      <p:ext uri="{BB962C8B-B14F-4D97-AF65-F5344CB8AC3E}">
        <p14:creationId xmlns:p14="http://schemas.microsoft.com/office/powerpoint/2010/main" val="9099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39"/>
            <a:ext cx="12192000" cy="1744662"/>
          </a:xfrm>
        </p:spPr>
        <p:txBody>
          <a:bodyPr>
            <a:normAutofit/>
          </a:bodyPr>
          <a:lstStyle/>
          <a:p>
            <a:pP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Central Line Associated Blood Stream Infections:  Longitudinal Trends and Compliance With CLABSI Bundle Strategies Among USA PICUs</a:t>
            </a:r>
            <a:endParaRPr lang="en-US" sz="4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0" y="6143625"/>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Edwards JD, et al.  Am J Infect Control 2015; 43 (5): 4889-493.</a:t>
            </a:r>
          </a:p>
        </p:txBody>
      </p:sp>
      <p:graphicFrame>
        <p:nvGraphicFramePr>
          <p:cNvPr id="8" name="Chart 7"/>
          <p:cNvGraphicFramePr/>
          <p:nvPr/>
        </p:nvGraphicFramePr>
        <p:xfrm>
          <a:off x="1820985" y="1946032"/>
          <a:ext cx="9128369" cy="393439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flipH="1">
            <a:off x="-525844" y="3563205"/>
            <a:ext cx="39343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CLABSI Rate / 1000 CVC Days</a:t>
            </a:r>
          </a:p>
        </p:txBody>
      </p:sp>
      <p:sp>
        <p:nvSpPr>
          <p:cNvPr id="10" name="TextBox 9"/>
          <p:cNvSpPr txBox="1"/>
          <p:nvPr/>
        </p:nvSpPr>
        <p:spPr>
          <a:xfrm>
            <a:off x="3071446" y="1840525"/>
            <a:ext cx="23446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5.8 ± 2.9 [4.5, 7.1]</a:t>
            </a:r>
          </a:p>
        </p:txBody>
      </p:sp>
      <p:sp>
        <p:nvSpPr>
          <p:cNvPr id="11" name="TextBox 10"/>
          <p:cNvSpPr txBox="1"/>
          <p:nvPr/>
        </p:nvSpPr>
        <p:spPr>
          <a:xfrm>
            <a:off x="2473572" y="3364517"/>
            <a:ext cx="23446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 ± 3.1 [2.7, 4.9]</a:t>
            </a:r>
          </a:p>
        </p:txBody>
      </p:sp>
      <p:sp>
        <p:nvSpPr>
          <p:cNvPr id="12" name="TextBox 11"/>
          <p:cNvSpPr txBox="1"/>
          <p:nvPr/>
        </p:nvSpPr>
        <p:spPr>
          <a:xfrm>
            <a:off x="9788771" y="4771294"/>
            <a:ext cx="20681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 1.2 [1.2, 1.6]</a:t>
            </a:r>
          </a:p>
        </p:txBody>
      </p:sp>
      <p:sp>
        <p:nvSpPr>
          <p:cNvPr id="3" name="TextBox 2"/>
          <p:cNvSpPr txBox="1"/>
          <p:nvPr/>
        </p:nvSpPr>
        <p:spPr>
          <a:xfrm>
            <a:off x="6968362" y="2206692"/>
            <a:ext cx="4138649" cy="954107"/>
          </a:xfrm>
          <a:prstGeom prst="rect">
            <a:avLst/>
          </a:prstGeom>
          <a:solidFill>
            <a:schemeClr val="bg1"/>
          </a:solid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Insertion Bundle</a:t>
            </a:r>
          </a:p>
          <a:p>
            <a:pPr marL="457200" marR="0" lvl="0" indent="-457200" algn="l" defTabSz="914400" rtl="0" eaLnBrk="1" fontAlgn="auto" latinLnBrk="0" hangingPunct="1">
              <a:lnSpc>
                <a:spcPct val="100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Maintenance Bundle</a:t>
            </a:r>
          </a:p>
        </p:txBody>
      </p:sp>
      <p:sp>
        <p:nvSpPr>
          <p:cNvPr id="5" name="Rectangle 4">
            <a:extLst>
              <a:ext uri="{FF2B5EF4-FFF2-40B4-BE49-F238E27FC236}">
                <a16:creationId xmlns:a16="http://schemas.microsoft.com/office/drawing/2014/main" id="{188D4603-F436-41E8-A418-C2F133B8C81C}"/>
              </a:ext>
            </a:extLst>
          </p:cNvPr>
          <p:cNvSpPr/>
          <p:nvPr/>
        </p:nvSpPr>
        <p:spPr>
          <a:xfrm>
            <a:off x="2473571" y="1789135"/>
            <a:ext cx="9475973" cy="3482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2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6000"/>
                                        <p:tgtEl>
                                          <p:spTgt spid="5"/>
                                        </p:tgtEl>
                                      </p:cBhvr>
                                    </p:animEffect>
                                    <p:set>
                                      <p:cBhvr>
                                        <p:cTn id="7" dur="1" fill="hold">
                                          <p:stCondLst>
                                            <p:cond delay="5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EF3A4-A65E-4D98-BE31-1E1C28E54111}"/>
              </a:ext>
            </a:extLst>
          </p:cNvPr>
          <p:cNvSpPr>
            <a:spLocks noGrp="1"/>
          </p:cNvSpPr>
          <p:nvPr>
            <p:ph idx="1"/>
          </p:nvPr>
        </p:nvSpPr>
        <p:spPr>
          <a:xfrm>
            <a:off x="679932" y="2467175"/>
            <a:ext cx="10781213" cy="2572204"/>
          </a:xfrm>
        </p:spPr>
        <p:txBody>
          <a:bodyPr>
            <a:normAutofit/>
          </a:bodyPr>
          <a:lstStyle/>
          <a:p>
            <a:pPr marL="400050" indent="-40005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Use appropriate hand hygiene.</a:t>
            </a:r>
          </a:p>
          <a:p>
            <a:pPr marL="400050" indent="-40005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Use chlorhexidine for skin preparation.</a:t>
            </a:r>
          </a:p>
          <a:p>
            <a:pPr marL="400050" indent="-40005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Use full-barrier precautions during CVC insertion.</a:t>
            </a:r>
          </a:p>
          <a:p>
            <a:pPr marL="400050" indent="-40005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Avoid using the femoral vein for catheters in adult patients.</a:t>
            </a:r>
          </a:p>
          <a:p>
            <a:pPr marL="400050" indent="-400050">
              <a:lnSpc>
                <a:spcPts val="2600"/>
              </a:lnSpc>
              <a:spcBef>
                <a:spcPts val="0"/>
              </a:spcBef>
              <a:spcAft>
                <a:spcPts val="1200"/>
              </a:spcAft>
              <a:buClr>
                <a:srgbClr val="000066"/>
              </a:buClr>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Remove unnecessary catheters.</a:t>
            </a:r>
          </a:p>
        </p:txBody>
      </p:sp>
      <p:sp>
        <p:nvSpPr>
          <p:cNvPr id="4" name="TextBox 3">
            <a:extLst>
              <a:ext uri="{FF2B5EF4-FFF2-40B4-BE49-F238E27FC236}">
                <a16:creationId xmlns:a16="http://schemas.microsoft.com/office/drawing/2014/main" id="{BD09709E-0C83-496A-924C-3DB76DE83D9A}"/>
              </a:ext>
            </a:extLst>
          </p:cNvPr>
          <p:cNvSpPr txBox="1"/>
          <p:nvPr/>
        </p:nvSpPr>
        <p:spPr>
          <a:xfrm>
            <a:off x="1" y="5718784"/>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https://www.ahrq.gov/hai/clabsi-tools/appendix-3.html#sl10</a:t>
            </a:r>
          </a:p>
        </p:txBody>
      </p:sp>
      <p:sp>
        <p:nvSpPr>
          <p:cNvPr id="15" name="Title 1">
            <a:extLst>
              <a:ext uri="{FF2B5EF4-FFF2-40B4-BE49-F238E27FC236}">
                <a16:creationId xmlns:a16="http://schemas.microsoft.com/office/drawing/2014/main" id="{0254DC98-B7AB-4731-B35D-8F6586696052}"/>
              </a:ext>
            </a:extLst>
          </p:cNvPr>
          <p:cNvSpPr>
            <a:spLocks noGrp="1"/>
          </p:cNvSpPr>
          <p:nvPr>
            <p:ph type="title"/>
          </p:nvPr>
        </p:nvSpPr>
        <p:spPr>
          <a:xfrm>
            <a:off x="0" y="542579"/>
            <a:ext cx="12192000" cy="1175663"/>
          </a:xfrm>
        </p:spPr>
        <p:txBody>
          <a:bodyPr>
            <a:norm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a:ea typeface="Calibri" panose="020F0502020204030204" pitchFamily="34" charset="0"/>
                <a:cs typeface="Arial"/>
              </a:rPr>
              <a:t>Clinical Standard Work For</a:t>
            </a:r>
            <a:br>
              <a:rPr lang="en-US" sz="4000" b="1" dirty="0">
                <a:effectLst>
                  <a:outerShdw blurRad="60007" dist="200025" dir="15000000" sy="30000" kx="-1800000" algn="bl" rotWithShape="0">
                    <a:prstClr val="black">
                      <a:alpha val="32000"/>
                    </a:prstClr>
                  </a:outerShdw>
                </a:effectLst>
                <a:latin typeface="Arial"/>
                <a:ea typeface="Calibri" panose="020F0502020204030204" pitchFamily="34" charset="0"/>
                <a:cs typeface="Arial"/>
              </a:rPr>
            </a:br>
            <a:r>
              <a:rPr lang="en-US" sz="4000" b="1" dirty="0">
                <a:solidFill>
                  <a:srgbClr val="000066"/>
                </a:solidFill>
                <a:effectLst>
                  <a:outerShdw blurRad="60007" dist="200025" dir="15000000" sy="30000" kx="-1800000" algn="bl" rotWithShape="0">
                    <a:prstClr val="black">
                      <a:alpha val="32000"/>
                    </a:prstClr>
                  </a:outerShdw>
                </a:effectLst>
                <a:latin typeface="Arial"/>
                <a:ea typeface="Calibri" panose="020F0502020204030204" pitchFamily="34" charset="0"/>
                <a:cs typeface="Arial"/>
              </a:rPr>
              <a:t>Central Venous Catheters</a:t>
            </a:r>
          </a:p>
        </p:txBody>
      </p:sp>
    </p:spTree>
    <p:extLst>
      <p:ext uri="{BB962C8B-B14F-4D97-AF65-F5344CB8AC3E}">
        <p14:creationId xmlns:p14="http://schemas.microsoft.com/office/powerpoint/2010/main" val="4336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D737-5A61-443E-A531-3E81EEB4DA2A}"/>
              </a:ext>
            </a:extLst>
          </p:cNvPr>
          <p:cNvSpPr>
            <a:spLocks noGrp="1"/>
          </p:cNvSpPr>
          <p:nvPr>
            <p:ph type="title"/>
          </p:nvPr>
        </p:nvSpPr>
        <p:spPr>
          <a:xfrm>
            <a:off x="0" y="1185401"/>
            <a:ext cx="12192000" cy="945963"/>
          </a:xfrm>
        </p:spPr>
        <p:txBody>
          <a:bodyPr/>
          <a:lstStyle/>
          <a:p>
            <a:pPr algn="ctr"/>
            <a: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Disclosures for Jerry J Zimmerman</a:t>
            </a:r>
          </a:p>
        </p:txBody>
      </p:sp>
      <p:sp>
        <p:nvSpPr>
          <p:cNvPr id="3" name="Content Placeholder 2">
            <a:extLst>
              <a:ext uri="{FF2B5EF4-FFF2-40B4-BE49-F238E27FC236}">
                <a16:creationId xmlns:a16="http://schemas.microsoft.com/office/drawing/2014/main" id="{4A4BA863-3DB6-4C67-A744-294076E8BFA8}"/>
              </a:ext>
            </a:extLst>
          </p:cNvPr>
          <p:cNvSpPr>
            <a:spLocks noGrp="1"/>
          </p:cNvSpPr>
          <p:nvPr>
            <p:ph idx="1"/>
          </p:nvPr>
        </p:nvSpPr>
        <p:spPr>
          <a:xfrm>
            <a:off x="555805" y="3124314"/>
            <a:ext cx="11042276" cy="1142899"/>
          </a:xfrm>
        </p:spPr>
        <p:txBody>
          <a:bodyPr>
            <a:noAutofit/>
          </a:bodyPr>
          <a:lstStyle/>
          <a:p>
            <a:pPr marL="457200" indent="-457200">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Research funding from NIH and Immunexpress</a:t>
            </a:r>
          </a:p>
          <a:p>
            <a:pPr marL="457200" indent="-457200">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Royalties from Elsevier for co-editing, Pediatric Critical Care</a:t>
            </a:r>
          </a:p>
        </p:txBody>
      </p:sp>
    </p:spTree>
    <p:extLst>
      <p:ext uri="{BB962C8B-B14F-4D97-AF65-F5344CB8AC3E}">
        <p14:creationId xmlns:p14="http://schemas.microsoft.com/office/powerpoint/2010/main" val="713291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5"/>
          <p:cNvSpPr>
            <a:spLocks noChangeShapeType="1"/>
          </p:cNvSpPr>
          <p:nvPr/>
        </p:nvSpPr>
        <p:spPr bwMode="auto">
          <a:xfrm flipH="1">
            <a:off x="6095999" y="2335339"/>
            <a:ext cx="1" cy="60960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7" name="Line 6"/>
          <p:cNvSpPr>
            <a:spLocks noChangeShapeType="1"/>
          </p:cNvSpPr>
          <p:nvPr/>
        </p:nvSpPr>
        <p:spPr bwMode="auto">
          <a:xfrm flipH="1">
            <a:off x="6852183" y="2818240"/>
            <a:ext cx="533400" cy="458788"/>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8" name="Line 7"/>
          <p:cNvSpPr>
            <a:spLocks noChangeShapeType="1"/>
          </p:cNvSpPr>
          <p:nvPr/>
        </p:nvSpPr>
        <p:spPr bwMode="auto">
          <a:xfrm flipH="1" flipV="1">
            <a:off x="6096001" y="4826407"/>
            <a:ext cx="3" cy="76200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9" name="Line 8"/>
          <p:cNvSpPr>
            <a:spLocks noChangeShapeType="1"/>
          </p:cNvSpPr>
          <p:nvPr/>
        </p:nvSpPr>
        <p:spPr bwMode="auto">
          <a:xfrm>
            <a:off x="4921006" y="2684660"/>
            <a:ext cx="517113" cy="51458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0" name="Line 11"/>
          <p:cNvSpPr>
            <a:spLocks noChangeShapeType="1"/>
          </p:cNvSpPr>
          <p:nvPr/>
        </p:nvSpPr>
        <p:spPr bwMode="auto">
          <a:xfrm>
            <a:off x="4439378" y="3835808"/>
            <a:ext cx="742224" cy="2222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1" name="Line 12"/>
          <p:cNvSpPr>
            <a:spLocks noChangeShapeType="1"/>
          </p:cNvSpPr>
          <p:nvPr/>
        </p:nvSpPr>
        <p:spPr bwMode="auto">
          <a:xfrm flipH="1" flipV="1">
            <a:off x="7080780" y="3843740"/>
            <a:ext cx="685800" cy="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2" name="Text Box 13"/>
          <p:cNvSpPr txBox="1">
            <a:spLocks noChangeArrowheads="1"/>
          </p:cNvSpPr>
          <p:nvPr/>
        </p:nvSpPr>
        <p:spPr bwMode="auto">
          <a:xfrm>
            <a:off x="4749800" y="1266321"/>
            <a:ext cx="2717800"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Antibiotic</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Impregnated Catheters</a:t>
            </a:r>
          </a:p>
        </p:txBody>
      </p:sp>
      <p:sp>
        <p:nvSpPr>
          <p:cNvPr id="3083" name="Text Box 14"/>
          <p:cNvSpPr txBox="1">
            <a:spLocks noChangeArrowheads="1"/>
          </p:cNvSpPr>
          <p:nvPr/>
        </p:nvSpPr>
        <p:spPr bwMode="auto">
          <a:xfrm>
            <a:off x="7013893" y="1993999"/>
            <a:ext cx="2538414"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Catheter Maintenance Bundles</a:t>
            </a:r>
          </a:p>
        </p:txBody>
      </p:sp>
      <p:sp>
        <p:nvSpPr>
          <p:cNvPr id="3084" name="Text Box 15"/>
          <p:cNvSpPr txBox="1">
            <a:spLocks noChangeArrowheads="1"/>
          </p:cNvSpPr>
          <p:nvPr/>
        </p:nvSpPr>
        <p:spPr bwMode="auto">
          <a:xfrm>
            <a:off x="3113724" y="1954234"/>
            <a:ext cx="2001589"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Catheter </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Insertion Bundles</a:t>
            </a:r>
          </a:p>
        </p:txBody>
      </p:sp>
      <p:sp>
        <p:nvSpPr>
          <p:cNvPr id="3085" name="Text Box 16"/>
          <p:cNvSpPr txBox="1">
            <a:spLocks noChangeArrowheads="1"/>
          </p:cNvSpPr>
          <p:nvPr/>
        </p:nvSpPr>
        <p:spPr bwMode="auto">
          <a:xfrm>
            <a:off x="2704320" y="4883201"/>
            <a:ext cx="2535238"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Remove Unnecessary Catheters</a:t>
            </a:r>
          </a:p>
        </p:txBody>
      </p:sp>
      <p:sp>
        <p:nvSpPr>
          <p:cNvPr id="3086" name="Text Box 17"/>
          <p:cNvSpPr txBox="1">
            <a:spLocks noChangeArrowheads="1"/>
          </p:cNvSpPr>
          <p:nvPr/>
        </p:nvSpPr>
        <p:spPr bwMode="auto">
          <a:xfrm>
            <a:off x="4856162" y="5664608"/>
            <a:ext cx="2535238"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Conduct</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Event </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Reviews</a:t>
            </a:r>
          </a:p>
        </p:txBody>
      </p:sp>
      <p:sp>
        <p:nvSpPr>
          <p:cNvPr id="3087" name="Text Box 18"/>
          <p:cNvSpPr txBox="1">
            <a:spLocks noChangeArrowheads="1"/>
          </p:cNvSpPr>
          <p:nvPr/>
        </p:nvSpPr>
        <p:spPr bwMode="auto">
          <a:xfrm>
            <a:off x="7676424" y="3323137"/>
            <a:ext cx="2191186"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Limit the Access of </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Catheters</a:t>
            </a:r>
          </a:p>
        </p:txBody>
      </p:sp>
      <p:sp>
        <p:nvSpPr>
          <p:cNvPr id="3088" name="Line 19"/>
          <p:cNvSpPr>
            <a:spLocks noChangeShapeType="1"/>
          </p:cNvSpPr>
          <p:nvPr/>
        </p:nvSpPr>
        <p:spPr bwMode="auto">
          <a:xfrm flipV="1">
            <a:off x="4881498" y="4572000"/>
            <a:ext cx="570581" cy="492360"/>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Text Box 20"/>
          <p:cNvSpPr txBox="1">
            <a:spLocks noChangeArrowheads="1"/>
          </p:cNvSpPr>
          <p:nvPr/>
        </p:nvSpPr>
        <p:spPr bwMode="auto">
          <a:xfrm>
            <a:off x="2275526" y="3298038"/>
            <a:ext cx="2471553"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Standardize Catheter</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Practice</a:t>
            </a:r>
          </a:p>
        </p:txBody>
      </p:sp>
      <p:sp>
        <p:nvSpPr>
          <p:cNvPr id="3090" name="AutoShape 21"/>
          <p:cNvSpPr>
            <a:spLocks noChangeArrowheads="1"/>
          </p:cNvSpPr>
          <p:nvPr/>
        </p:nvSpPr>
        <p:spPr bwMode="auto">
          <a:xfrm>
            <a:off x="5171141" y="2910724"/>
            <a:ext cx="1906713" cy="1906159"/>
          </a:xfrm>
          <a:prstGeom prst="octagon">
            <a:avLst>
              <a:gd name="adj" fmla="val 29287"/>
            </a:avLst>
          </a:prstGeom>
          <a:solidFill>
            <a:srgbClr val="FF0000"/>
          </a:solidFill>
          <a:ln w="9525">
            <a:solidFill>
              <a:srgbClr val="FF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itchFamily="34" charset="0"/>
                <a:ea typeface="+mn-ea"/>
                <a:cs typeface="+mn-cs"/>
              </a:rPr>
              <a:t>CLABSI</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9" name="Title 1"/>
          <p:cNvSpPr txBox="1">
            <a:spLocks/>
          </p:cNvSpPr>
          <p:nvPr/>
        </p:nvSpPr>
        <p:spPr>
          <a:xfrm>
            <a:off x="0" y="305380"/>
            <a:ext cx="12192000" cy="733979"/>
          </a:xfrm>
          <a:prstGeom prst="rect">
            <a:avLst/>
          </a:prstGeom>
        </p:spPr>
        <p:txBody>
          <a:bodyPr>
            <a:noAutofit/>
          </a:bodyPr>
          <a:lstStyle/>
          <a:p>
            <a:pPr marL="0" marR="0" lvl="0" indent="0" algn="ctr" defTabSz="914400" rtl="0" eaLnBrk="1" fontAlgn="auto" latinLnBrk="0" hangingPunct="1">
              <a:lnSpc>
                <a:spcPts val="38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66"/>
                </a:solidFill>
                <a:effectLst>
                  <a:outerShdw blurRad="60007" dist="200025" dir="15000000" sy="30000" kx="-1800000" algn="bl" rotWithShape="0">
                    <a:prstClr val="black">
                      <a:alpha val="32000"/>
                    </a:prstClr>
                  </a:outerShdw>
                </a:effectLst>
                <a:uLnTx/>
                <a:uFillTx/>
                <a:latin typeface="Arial" pitchFamily="34" charset="0"/>
                <a:ea typeface="+mn-ea"/>
                <a:cs typeface="Arial" pitchFamily="34" charset="0"/>
              </a:rPr>
              <a:t>Multiple Strategies to Reduce CABSI in the PICU</a:t>
            </a:r>
          </a:p>
        </p:txBody>
      </p:sp>
      <p:sp>
        <p:nvSpPr>
          <p:cNvPr id="18" name="Line 7"/>
          <p:cNvSpPr>
            <a:spLocks noChangeShapeType="1"/>
          </p:cNvSpPr>
          <p:nvPr/>
        </p:nvSpPr>
        <p:spPr bwMode="auto">
          <a:xfrm flipH="1" flipV="1">
            <a:off x="6789359" y="4460320"/>
            <a:ext cx="602037" cy="582627"/>
          </a:xfrm>
          <a:prstGeom prst="line">
            <a:avLst/>
          </a:prstGeom>
          <a:noFill/>
          <a:ln w="50800">
            <a:solidFill>
              <a:srgbClr val="FF0000"/>
            </a:solidFill>
            <a:round/>
            <a:headEnd/>
            <a:tailEnd type="stealth" w="med" len="lg"/>
          </a:ln>
        </p:spPr>
        <p:txBody>
          <a:bodyPr vert="horz" wrap="non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Box 16"/>
          <p:cNvSpPr txBox="1">
            <a:spLocks noChangeArrowheads="1"/>
          </p:cNvSpPr>
          <p:nvPr/>
        </p:nvSpPr>
        <p:spPr bwMode="auto">
          <a:xfrm>
            <a:off x="7314616" y="4966878"/>
            <a:ext cx="2057404" cy="1092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Decrease Laboratory </a:t>
            </a:r>
          </a:p>
          <a:p>
            <a:pPr marL="0" marR="0" lvl="0" indent="0" algn="ctr" defTabSz="914400" rtl="0" eaLnBrk="1" fontAlgn="base" latinLnBrk="0" hangingPunct="1">
              <a:lnSpc>
                <a:spcPts val="26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Studies</a:t>
            </a:r>
          </a:p>
        </p:txBody>
      </p:sp>
      <p:sp>
        <p:nvSpPr>
          <p:cNvPr id="2" name="Oval 1">
            <a:extLst>
              <a:ext uri="{FF2B5EF4-FFF2-40B4-BE49-F238E27FC236}">
                <a16:creationId xmlns:a16="http://schemas.microsoft.com/office/drawing/2014/main" id="{5A728F00-BE73-427D-A55B-20C9355C6259}"/>
              </a:ext>
            </a:extLst>
          </p:cNvPr>
          <p:cNvSpPr/>
          <p:nvPr/>
        </p:nvSpPr>
        <p:spPr>
          <a:xfrm>
            <a:off x="2272606" y="1133856"/>
            <a:ext cx="7868088" cy="5797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1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
                                        <p:tgtEl>
                                          <p:spTgt spid="2"/>
                                        </p:tgtEl>
                                      </p:cBhvr>
                                    </p:animEffect>
                                    <p:set>
                                      <p:cBhvr>
                                        <p:cTn id="7" dur="1" fill="hold">
                                          <p:stCondLst>
                                            <p:cond delay="5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3085"/>
                                        </p:tgtEl>
                                      </p:cBhvr>
                                    </p:animEffect>
                                    <p:animScale>
                                      <p:cBhvr>
                                        <p:cTn id="12" dur="500" autoRev="1" fill="hold"/>
                                        <p:tgtEl>
                                          <p:spTgt spid="30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31C3C8C-49C4-443D-B848-E716639A58C7}"/>
              </a:ext>
            </a:extLst>
          </p:cNvPr>
          <p:cNvSpPr>
            <a:spLocks noGrp="1" noChangeArrowheads="1"/>
          </p:cNvSpPr>
          <p:nvPr>
            <p:ph idx="1"/>
          </p:nvPr>
        </p:nvSpPr>
        <p:spPr bwMode="auto">
          <a:xfrm>
            <a:off x="577049" y="2325234"/>
            <a:ext cx="11090842" cy="24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Society of Healthcare Epidemiology of America endorsed a</a:t>
            </a:r>
          </a:p>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similar Choosing Wisely® recommendation: </a:t>
            </a:r>
          </a:p>
          <a:p>
            <a:pPr marL="0" marR="0" lvl="0" indent="0" algn="l" defTabSz="914400" rtl="0" eaLnBrk="0" fontAlgn="base" latinLnBrk="0" hangingPunct="0">
              <a:lnSpc>
                <a:spcPts val="26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“Avoid invasive devices (including central venous catheters, </a:t>
            </a:r>
          </a:p>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endotracheal tubes, and urinary catheters) and, if required, </a:t>
            </a:r>
          </a:p>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them no longer than necessary.  They pose a major risk for </a:t>
            </a:r>
          </a:p>
          <a:p>
            <a:pPr marL="0" marR="0" lvl="0" indent="0" algn="l" defTabSz="914400" rtl="0" eaLnBrk="0" fontAlgn="base" latinLnBrk="0" hangingPunct="0">
              <a:lnSpc>
                <a:spcPts val="26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infection”.  </a:t>
            </a:r>
            <a:endPar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3236EF-6A0A-4968-8630-84F9E661984B}"/>
              </a:ext>
            </a:extLst>
          </p:cNvPr>
          <p:cNvSpPr txBox="1"/>
          <p:nvPr/>
        </p:nvSpPr>
        <p:spPr>
          <a:xfrm>
            <a:off x="30006" y="5747657"/>
            <a:ext cx="121619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Morgan DJ, Croft LD,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Deloney</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V, et al. Infect Control Hosp Epidemiol 2016; 37 (7): 755-760.</a:t>
            </a:r>
          </a:p>
        </p:txBody>
      </p:sp>
      <p:sp>
        <p:nvSpPr>
          <p:cNvPr id="10" name="Title 1">
            <a:extLst>
              <a:ext uri="{FF2B5EF4-FFF2-40B4-BE49-F238E27FC236}">
                <a16:creationId xmlns:a16="http://schemas.microsoft.com/office/drawing/2014/main" id="{BAE2C843-BA39-4F67-A7E9-A5973DDF550B}"/>
              </a:ext>
            </a:extLst>
          </p:cNvPr>
          <p:cNvSpPr>
            <a:spLocks noGrp="1"/>
          </p:cNvSpPr>
          <p:nvPr>
            <p:ph type="title"/>
          </p:nvPr>
        </p:nvSpPr>
        <p:spPr>
          <a:xfrm>
            <a:off x="0" y="380019"/>
            <a:ext cx="12192000" cy="1175663"/>
          </a:xfrm>
        </p:spPr>
        <p:txBody>
          <a:bodyPr>
            <a:norm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ea typeface="Calibri" panose="020F0502020204030204" pitchFamily="34" charset="0"/>
                <a:cs typeface="Arial" panose="020B0604020202020204" pitchFamily="34" charset="0"/>
              </a:rPr>
              <a:t>SHEA Supports A Similar Recommendation</a:t>
            </a:r>
            <a:endParaRPr lang="en-US" sz="4000" dirty="0">
              <a:solidFill>
                <a:srgbClr val="000066"/>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55410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9624" y="7321"/>
            <a:ext cx="12201624"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5" name="Rectangle 4">
            <a:extLst>
              <a:ext uri="{FF2B5EF4-FFF2-40B4-BE49-F238E27FC236}">
                <a16:creationId xmlns:a16="http://schemas.microsoft.com/office/drawing/2014/main" id="{59B56594-688A-4412-9F4F-0823CFD4AE58}"/>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pic>
        <p:nvPicPr>
          <p:cNvPr id="3" name="Picture 2">
            <a:extLst>
              <a:ext uri="{FF2B5EF4-FFF2-40B4-BE49-F238E27FC236}">
                <a16:creationId xmlns:a16="http://schemas.microsoft.com/office/drawing/2014/main" id="{D7959A66-DDEB-40AC-970F-44BBF8694348}"/>
              </a:ext>
            </a:extLst>
          </p:cNvPr>
          <p:cNvPicPr>
            <a:picLocks noChangeAspect="1"/>
          </p:cNvPicPr>
          <p:nvPr/>
        </p:nvPicPr>
        <p:blipFill>
          <a:blip r:embed="rId2"/>
          <a:stretch>
            <a:fillRect/>
          </a:stretch>
        </p:blipFill>
        <p:spPr>
          <a:xfrm>
            <a:off x="-31808" y="2646947"/>
            <a:ext cx="12221347" cy="1396416"/>
          </a:xfrm>
          <a:prstGeom prst="rect">
            <a:avLst/>
          </a:prstGeom>
        </p:spPr>
      </p:pic>
      <p:sp>
        <p:nvSpPr>
          <p:cNvPr id="6" name="Rectangle 5">
            <a:extLst>
              <a:ext uri="{FF2B5EF4-FFF2-40B4-BE49-F238E27FC236}">
                <a16:creationId xmlns:a16="http://schemas.microsoft.com/office/drawing/2014/main" id="{89832102-2375-4BF5-B1D9-E37D1843EC23}"/>
              </a:ext>
            </a:extLst>
          </p:cNvPr>
          <p:cNvSpPr/>
          <p:nvPr/>
        </p:nvSpPr>
        <p:spPr>
          <a:xfrm>
            <a:off x="859535" y="3072384"/>
            <a:ext cx="11330003"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E816D5-4DEA-4CE4-970E-F9F87DBBC2A7}"/>
              </a:ext>
            </a:extLst>
          </p:cNvPr>
          <p:cNvSpPr txBox="1"/>
          <p:nvPr/>
        </p:nvSpPr>
        <p:spPr>
          <a:xfrm>
            <a:off x="859536" y="3099816"/>
            <a:ext cx="11073384" cy="1478033"/>
          </a:xfrm>
          <a:prstGeom prst="rect">
            <a:avLst/>
          </a:prstGeom>
          <a:solidFill>
            <a:schemeClr val="bg1"/>
          </a:solidFill>
        </p:spPr>
        <p:txBody>
          <a:bodyPr wrap="square" rtlCol="0">
            <a:spAutoFit/>
          </a:bodyPr>
          <a:lstStyle/>
          <a:p>
            <a:pPr>
              <a:lnSpc>
                <a:spcPts val="1800"/>
              </a:lnSpc>
            </a:pPr>
            <a:r>
              <a:rPr lang="en-US" sz="2000" b="1" dirty="0">
                <a:latin typeface="Arial" panose="020B0604020202020204" pitchFamily="34" charset="0"/>
                <a:cs typeface="Arial" panose="020B0604020202020204" pitchFamily="34" charset="0"/>
              </a:rPr>
              <a:t>Although mechanical ventilation is frequently lifesaving, it is also associated with numerous complications.  Discontinuation of mechanical ventilation support is frequently the rate limiting step in ICU discharge.  Current guidelines recommend removing patients from mechanical ventilation support as soon as possible utilizing mechanical ventilation liberation and sedation interruption protocols in concert with structured multidisciplinary rounds.</a:t>
            </a:r>
          </a:p>
        </p:txBody>
      </p:sp>
    </p:spTree>
    <p:extLst>
      <p:ext uri="{BB962C8B-B14F-4D97-AF65-F5344CB8AC3E}">
        <p14:creationId xmlns:p14="http://schemas.microsoft.com/office/powerpoint/2010/main" val="427773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19FF-9DFF-401A-A5FF-B143096DEE83}"/>
              </a:ext>
            </a:extLst>
          </p:cNvPr>
          <p:cNvSpPr>
            <a:spLocks noGrp="1"/>
          </p:cNvSpPr>
          <p:nvPr>
            <p:ph type="title"/>
          </p:nvPr>
        </p:nvSpPr>
        <p:spPr>
          <a:xfrm>
            <a:off x="0" y="474853"/>
            <a:ext cx="12192000" cy="1317371"/>
          </a:xfrm>
        </p:spPr>
        <p:txBody>
          <a:bodyPr>
            <a:normAutofit fontScale="90000"/>
          </a:bodyPr>
          <a:lstStyle/>
          <a:p>
            <a:pPr algn="ctr">
              <a:lnSpc>
                <a:spcPts val="3600"/>
              </a:lnSpc>
            </a:pPr>
            <a: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 Respiratory Therapist-Driven Pathway Improves Timeliness Of </a:t>
            </a:r>
            <a:b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Extubation Readiness Assessment</a:t>
            </a:r>
          </a:p>
        </p:txBody>
      </p:sp>
      <p:sp>
        <p:nvSpPr>
          <p:cNvPr id="3" name="Content Placeholder 2">
            <a:extLst>
              <a:ext uri="{FF2B5EF4-FFF2-40B4-BE49-F238E27FC236}">
                <a16:creationId xmlns:a16="http://schemas.microsoft.com/office/drawing/2014/main" id="{0D3B5925-23ED-476D-8449-3F2F1401B4B3}"/>
              </a:ext>
            </a:extLst>
          </p:cNvPr>
          <p:cNvSpPr>
            <a:spLocks noGrp="1"/>
          </p:cNvSpPr>
          <p:nvPr>
            <p:ph idx="1"/>
          </p:nvPr>
        </p:nvSpPr>
        <p:spPr>
          <a:xfrm>
            <a:off x="841248" y="2514599"/>
            <a:ext cx="10512552" cy="2752345"/>
          </a:xfrm>
        </p:spPr>
        <p:txBody>
          <a:bodyPr/>
          <a:lstStyle/>
          <a:p>
            <a:pPr marL="401638" indent="-401638">
              <a:lnSpc>
                <a:spcPts val="2600"/>
              </a:lnSpc>
              <a:spcBef>
                <a:spcPts val="0"/>
              </a:spcBef>
              <a:spcAft>
                <a:spcPts val="2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A respiratory therapist-driven extubation readiness test pathway can be safely implemented in a large, academic PICU. </a:t>
            </a:r>
          </a:p>
          <a:p>
            <a:pPr marL="401638" indent="-401638">
              <a:lnSpc>
                <a:spcPts val="2600"/>
              </a:lnSpc>
              <a:spcBef>
                <a:spcPts val="0"/>
              </a:spcBef>
              <a:spcAft>
                <a:spcPts val="2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The pathway resulted in earlier extubation readiness testing without increasing key balancing measures—the duration of mechanical ventilation, PICU length of stay, or the extubation failure rate. </a:t>
            </a:r>
          </a:p>
        </p:txBody>
      </p:sp>
      <p:sp>
        <p:nvSpPr>
          <p:cNvPr id="5" name="TextBox 4">
            <a:extLst>
              <a:ext uri="{FF2B5EF4-FFF2-40B4-BE49-F238E27FC236}">
                <a16:creationId xmlns:a16="http://schemas.microsoft.com/office/drawing/2014/main" id="{974ECDA2-303E-4DDB-97E3-8CA95C0FAC5C}"/>
              </a:ext>
            </a:extLst>
          </p:cNvPr>
          <p:cNvSpPr txBox="1"/>
          <p:nvPr/>
        </p:nvSpPr>
        <p:spPr>
          <a:xfrm>
            <a:off x="0" y="5992106"/>
            <a:ext cx="12192000" cy="400110"/>
          </a:xfrm>
          <a:prstGeom prst="rect">
            <a:avLst/>
          </a:prstGeom>
          <a:noFill/>
        </p:spPr>
        <p:txBody>
          <a:bodyPr wrap="square">
            <a:spAutoFit/>
          </a:bodyPr>
          <a:lstStyle/>
          <a:p>
            <a:pPr algn="ctr"/>
            <a:r>
              <a:rPr lang="en-US" sz="2000" b="1" i="1" dirty="0" err="1">
                <a:solidFill>
                  <a:srgbClr val="000066"/>
                </a:solidFill>
                <a:latin typeface="Arial" panose="020B0604020202020204" pitchFamily="34" charset="0"/>
                <a:cs typeface="Arial" panose="020B0604020202020204" pitchFamily="34" charset="0"/>
              </a:rPr>
              <a:t>Loberger</a:t>
            </a:r>
            <a:r>
              <a:rPr lang="en-US" sz="2000" b="1" i="1" dirty="0">
                <a:solidFill>
                  <a:srgbClr val="000066"/>
                </a:solidFill>
                <a:latin typeface="Arial" panose="020B0604020202020204" pitchFamily="34" charset="0"/>
                <a:cs typeface="Arial" panose="020B0604020202020204" pitchFamily="34" charset="0"/>
              </a:rPr>
              <a:t> JM, et al.  Pediatr Crit Care Med 2020; 21: e513–e521.</a:t>
            </a:r>
          </a:p>
        </p:txBody>
      </p:sp>
    </p:spTree>
    <p:extLst>
      <p:ext uri="{BB962C8B-B14F-4D97-AF65-F5344CB8AC3E}">
        <p14:creationId xmlns:p14="http://schemas.microsoft.com/office/powerpoint/2010/main" val="375833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5BA581-ED50-484F-927B-AC38DA2225B0}"/>
              </a:ext>
            </a:extLst>
          </p:cNvPr>
          <p:cNvPicPr>
            <a:picLocks noChangeAspect="1"/>
          </p:cNvPicPr>
          <p:nvPr/>
        </p:nvPicPr>
        <p:blipFill rotWithShape="1">
          <a:blip r:embed="rId2"/>
          <a:srcRect t="8751" r="565" b="1533"/>
          <a:stretch/>
        </p:blipFill>
        <p:spPr>
          <a:xfrm>
            <a:off x="451859" y="621884"/>
            <a:ext cx="11270933" cy="5952744"/>
          </a:xfrm>
          <a:prstGeom prst="rect">
            <a:avLst/>
          </a:prstGeom>
        </p:spPr>
      </p:pic>
      <p:sp>
        <p:nvSpPr>
          <p:cNvPr id="6" name="TextBox 5">
            <a:extLst>
              <a:ext uri="{FF2B5EF4-FFF2-40B4-BE49-F238E27FC236}">
                <a16:creationId xmlns:a16="http://schemas.microsoft.com/office/drawing/2014/main" id="{D04B816D-E827-47C7-B3C8-D4FF8B9C253B}"/>
              </a:ext>
            </a:extLst>
          </p:cNvPr>
          <p:cNvSpPr txBox="1"/>
          <p:nvPr/>
        </p:nvSpPr>
        <p:spPr>
          <a:xfrm>
            <a:off x="5001768" y="6327648"/>
            <a:ext cx="2432304" cy="400110"/>
          </a:xfrm>
          <a:prstGeom prst="rect">
            <a:avLst/>
          </a:prstGeom>
          <a:solidFill>
            <a:schemeClr val="bg1"/>
          </a:solidFill>
        </p:spPr>
        <p:txBody>
          <a:bodyPr wrap="square" rtlCol="0">
            <a:spAutoFit/>
          </a:bodyPr>
          <a:lstStyle/>
          <a:p>
            <a:pPr algn="ctr"/>
            <a:r>
              <a:rPr lang="en-US" sz="2000" b="1" dirty="0">
                <a:latin typeface="Arial" panose="020B0604020202020204" pitchFamily="34" charset="0"/>
                <a:cs typeface="Arial" panose="020B0604020202020204" pitchFamily="34" charset="0"/>
              </a:rPr>
              <a:t>Patient Number</a:t>
            </a:r>
          </a:p>
        </p:txBody>
      </p:sp>
      <p:sp>
        <p:nvSpPr>
          <p:cNvPr id="7" name="TextBox 6">
            <a:extLst>
              <a:ext uri="{FF2B5EF4-FFF2-40B4-BE49-F238E27FC236}">
                <a16:creationId xmlns:a16="http://schemas.microsoft.com/office/drawing/2014/main" id="{F59411E8-B536-4E07-BEEE-EA418BEBFB99}"/>
              </a:ext>
            </a:extLst>
          </p:cNvPr>
          <p:cNvSpPr txBox="1"/>
          <p:nvPr/>
        </p:nvSpPr>
        <p:spPr>
          <a:xfrm rot="16200000">
            <a:off x="-954024" y="2987040"/>
            <a:ext cx="2874264" cy="400110"/>
          </a:xfrm>
          <a:prstGeom prst="rect">
            <a:avLst/>
          </a:prstGeom>
          <a:solidFill>
            <a:schemeClr val="bg1"/>
          </a:solidFill>
        </p:spPr>
        <p:txBody>
          <a:bodyPr wrap="square" rtlCol="0">
            <a:spAutoFit/>
          </a:bodyPr>
          <a:lstStyle/>
          <a:p>
            <a:pPr algn="ctr"/>
            <a:r>
              <a:rPr lang="en-US" sz="2000" b="1" dirty="0">
                <a:latin typeface="Arial" panose="020B0604020202020204" pitchFamily="34" charset="0"/>
                <a:cs typeface="Arial" panose="020B0604020202020204" pitchFamily="34" charset="0"/>
              </a:rPr>
              <a:t>Delta Time* (Hours)</a:t>
            </a:r>
          </a:p>
        </p:txBody>
      </p:sp>
      <p:sp>
        <p:nvSpPr>
          <p:cNvPr id="8" name="TextBox 7">
            <a:extLst>
              <a:ext uri="{FF2B5EF4-FFF2-40B4-BE49-F238E27FC236}">
                <a16:creationId xmlns:a16="http://schemas.microsoft.com/office/drawing/2014/main" id="{F48978BD-BD51-4075-9865-CA5F4D2DB088}"/>
              </a:ext>
            </a:extLst>
          </p:cNvPr>
          <p:cNvSpPr txBox="1"/>
          <p:nvPr/>
        </p:nvSpPr>
        <p:spPr>
          <a:xfrm>
            <a:off x="5330952" y="1075944"/>
            <a:ext cx="3739896" cy="707886"/>
          </a:xfrm>
          <a:prstGeom prst="rect">
            <a:avLst/>
          </a:prstGeom>
          <a:solidFill>
            <a:schemeClr val="bg1"/>
          </a:solidFill>
        </p:spPr>
        <p:txBody>
          <a:bodyPr wrap="square" rtlCol="0">
            <a:spAutoFit/>
          </a:bodyPr>
          <a:lstStyle/>
          <a:p>
            <a:pPr algn="ctr"/>
            <a:r>
              <a:rPr lang="en-US" sz="2000" b="1" dirty="0">
                <a:latin typeface="Arial" panose="020B0604020202020204" pitchFamily="34" charset="0"/>
                <a:cs typeface="Arial" panose="020B0604020202020204" pitchFamily="34" charset="0"/>
              </a:rPr>
              <a:t>Extubation Readiness Test Pathway Implementation</a:t>
            </a:r>
          </a:p>
        </p:txBody>
      </p:sp>
      <p:sp>
        <p:nvSpPr>
          <p:cNvPr id="10" name="TextBox 9">
            <a:extLst>
              <a:ext uri="{FF2B5EF4-FFF2-40B4-BE49-F238E27FC236}">
                <a16:creationId xmlns:a16="http://schemas.microsoft.com/office/drawing/2014/main" id="{9047F5C5-6870-45F3-9D57-5DBF695065C6}"/>
              </a:ext>
            </a:extLst>
          </p:cNvPr>
          <p:cNvSpPr txBox="1"/>
          <p:nvPr/>
        </p:nvSpPr>
        <p:spPr>
          <a:xfrm>
            <a:off x="0" y="228600"/>
            <a:ext cx="12192000" cy="400110"/>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*Difference between when a subject met ERT eligibility criteria and the start of the first ERT. </a:t>
            </a:r>
          </a:p>
        </p:txBody>
      </p:sp>
      <p:cxnSp>
        <p:nvCxnSpPr>
          <p:cNvPr id="12" name="Straight Arrow Connector 11">
            <a:extLst>
              <a:ext uri="{FF2B5EF4-FFF2-40B4-BE49-F238E27FC236}">
                <a16:creationId xmlns:a16="http://schemas.microsoft.com/office/drawing/2014/main" id="{D4423645-0D92-4E94-8C05-C1A68D2C629B}"/>
              </a:ext>
            </a:extLst>
          </p:cNvPr>
          <p:cNvCxnSpPr>
            <a:cxnSpLocks/>
          </p:cNvCxnSpPr>
          <p:nvPr/>
        </p:nvCxnSpPr>
        <p:spPr>
          <a:xfrm>
            <a:off x="7305964" y="1749962"/>
            <a:ext cx="600362" cy="1150657"/>
          </a:xfrm>
          <a:prstGeom prst="straightConnector1">
            <a:avLst/>
          </a:prstGeom>
          <a:ln w="508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3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3554-D98B-4D03-85FD-4DE4C2A6FC85}"/>
              </a:ext>
            </a:extLst>
          </p:cNvPr>
          <p:cNvSpPr>
            <a:spLocks noGrp="1"/>
          </p:cNvSpPr>
          <p:nvPr>
            <p:ph type="title"/>
          </p:nvPr>
        </p:nvSpPr>
        <p:spPr>
          <a:xfrm>
            <a:off x="-1" y="86833"/>
            <a:ext cx="12191999" cy="1325563"/>
          </a:xfrm>
        </p:spPr>
        <p:txBody>
          <a:bodyPr>
            <a:normAutofit/>
          </a:bodyPr>
          <a:lstStyle/>
          <a:p>
            <a:pPr algn="ctr">
              <a:lnSpc>
                <a:spcPts val="3600"/>
              </a:lnSpc>
            </a:pPr>
            <a: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Ventilator-Weaning Pathway Associated </a:t>
            </a:r>
            <a:b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With Decreased Ventilator Days in PARDS</a:t>
            </a:r>
          </a:p>
        </p:txBody>
      </p:sp>
      <p:sp>
        <p:nvSpPr>
          <p:cNvPr id="5" name="TextBox 4">
            <a:extLst>
              <a:ext uri="{FF2B5EF4-FFF2-40B4-BE49-F238E27FC236}">
                <a16:creationId xmlns:a16="http://schemas.microsoft.com/office/drawing/2014/main" id="{B65D6F31-530F-486C-9E0C-D62F2A3F0030}"/>
              </a:ext>
            </a:extLst>
          </p:cNvPr>
          <p:cNvSpPr txBox="1"/>
          <p:nvPr/>
        </p:nvSpPr>
        <p:spPr>
          <a:xfrm>
            <a:off x="6628" y="6241402"/>
            <a:ext cx="12192000" cy="400110"/>
          </a:xfrm>
          <a:prstGeom prst="rect">
            <a:avLst/>
          </a:prstGeom>
          <a:noFill/>
        </p:spPr>
        <p:txBody>
          <a:bodyPr wrap="square">
            <a:spAutoFit/>
          </a:bodyPr>
          <a:lstStyle/>
          <a:p>
            <a:pPr algn="ctr"/>
            <a:r>
              <a:rPr lang="en-US" sz="2000" b="1" i="1" dirty="0">
                <a:solidFill>
                  <a:srgbClr val="000066"/>
                </a:solidFill>
                <a:latin typeface="Arial" panose="020B0604020202020204" pitchFamily="34" charset="0"/>
                <a:cs typeface="Arial" panose="020B0604020202020204" pitchFamily="34" charset="0"/>
              </a:rPr>
              <a:t>Mehta SD, et al.  Pediatr Crit Care Med 2021; 49 (2):  302-310.</a:t>
            </a:r>
          </a:p>
        </p:txBody>
      </p:sp>
      <p:pic>
        <p:nvPicPr>
          <p:cNvPr id="7" name="Picture 6">
            <a:extLst>
              <a:ext uri="{FF2B5EF4-FFF2-40B4-BE49-F238E27FC236}">
                <a16:creationId xmlns:a16="http://schemas.microsoft.com/office/drawing/2014/main" id="{53C2AFA5-ED53-40AB-BDA5-4F1D1AC116BE}"/>
              </a:ext>
            </a:extLst>
          </p:cNvPr>
          <p:cNvPicPr>
            <a:picLocks noChangeAspect="1"/>
          </p:cNvPicPr>
          <p:nvPr/>
        </p:nvPicPr>
        <p:blipFill rotWithShape="1">
          <a:blip r:embed="rId2"/>
          <a:srcRect t="13104"/>
          <a:stretch/>
        </p:blipFill>
        <p:spPr>
          <a:xfrm>
            <a:off x="0" y="1967948"/>
            <a:ext cx="12192000" cy="3784394"/>
          </a:xfrm>
          <a:prstGeom prst="rect">
            <a:avLst/>
          </a:prstGeom>
        </p:spPr>
      </p:pic>
      <p:sp>
        <p:nvSpPr>
          <p:cNvPr id="8" name="TextBox 7">
            <a:extLst>
              <a:ext uri="{FF2B5EF4-FFF2-40B4-BE49-F238E27FC236}">
                <a16:creationId xmlns:a16="http://schemas.microsoft.com/office/drawing/2014/main" id="{8B00B56F-F580-4563-90CF-A4E76A2194E1}"/>
              </a:ext>
            </a:extLst>
          </p:cNvPr>
          <p:cNvSpPr txBox="1"/>
          <p:nvPr/>
        </p:nvSpPr>
        <p:spPr>
          <a:xfrm rot="16200000">
            <a:off x="-1326603" y="3291788"/>
            <a:ext cx="3355567" cy="707886"/>
          </a:xfrm>
          <a:prstGeom prst="rect">
            <a:avLst/>
          </a:prstGeom>
          <a:solidFill>
            <a:schemeClr val="bg1"/>
          </a:solidFill>
        </p:spPr>
        <p:txBody>
          <a:bodyPr wrap="square" rtlCol="0">
            <a:spAutoFit/>
          </a:bodyPr>
          <a:lstStyle/>
          <a:p>
            <a:r>
              <a:rPr lang="en-US" sz="2000" b="1">
                <a:latin typeface="Arial" panose="020B0604020202020204" pitchFamily="34" charset="0"/>
                <a:cs typeface="Arial" panose="020B0604020202020204" pitchFamily="34" charset="0"/>
              </a:rPr>
              <a:t>   Median MV D/Quarter</a:t>
            </a:r>
          </a:p>
          <a:p>
            <a:r>
              <a:rPr lang="en-US" sz="2000" b="1">
                <a:latin typeface="Arial" panose="020B0604020202020204" pitchFamily="34" charset="0"/>
                <a:cs typeface="Arial" panose="020B0604020202020204" pitchFamily="34" charset="0"/>
              </a:rPr>
              <a:t>  0       5      10     15    20  </a:t>
            </a:r>
          </a:p>
        </p:txBody>
      </p:sp>
      <p:sp>
        <p:nvSpPr>
          <p:cNvPr id="9" name="TextBox 8">
            <a:extLst>
              <a:ext uri="{FF2B5EF4-FFF2-40B4-BE49-F238E27FC236}">
                <a16:creationId xmlns:a16="http://schemas.microsoft.com/office/drawing/2014/main" id="{ADD4DD92-EB5C-4B43-B30E-09ADB8E78758}"/>
              </a:ext>
            </a:extLst>
          </p:cNvPr>
          <p:cNvSpPr txBox="1"/>
          <p:nvPr/>
        </p:nvSpPr>
        <p:spPr>
          <a:xfrm rot="16200000">
            <a:off x="4855536" y="3179145"/>
            <a:ext cx="3594108" cy="707886"/>
          </a:xfrm>
          <a:prstGeom prst="rect">
            <a:avLst/>
          </a:prstGeom>
          <a:solidFill>
            <a:schemeClr val="bg1"/>
          </a:solidFill>
        </p:spPr>
        <p:txBody>
          <a:bodyPr wrap="square" rtlCol="0">
            <a:spAutoFit/>
          </a:bodyPr>
          <a:lstStyle/>
          <a:p>
            <a:r>
              <a:rPr lang="en-US" sz="2000" b="1">
                <a:latin typeface="Arial" panose="020B0604020202020204" pitchFamily="34" charset="0"/>
                <a:cs typeface="Arial" panose="020B0604020202020204" pitchFamily="34" charset="0"/>
              </a:rPr>
              <a:t>  Median PICU D/Quarter</a:t>
            </a:r>
          </a:p>
          <a:p>
            <a:r>
              <a:rPr lang="en-US" sz="2000" b="1">
                <a:latin typeface="Arial" panose="020B0604020202020204" pitchFamily="34" charset="0"/>
                <a:cs typeface="Arial" panose="020B0604020202020204" pitchFamily="34" charset="0"/>
              </a:rPr>
              <a:t>  0       5      10     15    20  </a:t>
            </a:r>
          </a:p>
        </p:txBody>
      </p:sp>
      <p:sp>
        <p:nvSpPr>
          <p:cNvPr id="10" name="TextBox 9">
            <a:extLst>
              <a:ext uri="{FF2B5EF4-FFF2-40B4-BE49-F238E27FC236}">
                <a16:creationId xmlns:a16="http://schemas.microsoft.com/office/drawing/2014/main" id="{0C6F3D46-49FD-47A0-ADFE-5B27DEC6C4E7}"/>
              </a:ext>
            </a:extLst>
          </p:cNvPr>
          <p:cNvSpPr txBox="1"/>
          <p:nvPr/>
        </p:nvSpPr>
        <p:spPr>
          <a:xfrm>
            <a:off x="576474" y="5155093"/>
            <a:ext cx="5400256" cy="707886"/>
          </a:xfrm>
          <a:prstGeom prst="rect">
            <a:avLst/>
          </a:prstGeom>
          <a:solidFill>
            <a:schemeClr val="bg1"/>
          </a:solidFill>
        </p:spPr>
        <p:txBody>
          <a:bodyPr wrap="square" rtlCol="0">
            <a:spAutoFit/>
          </a:bodyPr>
          <a:lstStyle/>
          <a:p>
            <a:pPr marL="342900" indent="-342900">
              <a:buAutoNum type="arabicPlain" startAt="2011"/>
            </a:pPr>
            <a:r>
              <a:rPr lang="en-US" sz="2000" b="1">
                <a:latin typeface="Arial" panose="020B0604020202020204" pitchFamily="34" charset="0"/>
                <a:cs typeface="Arial" panose="020B0604020202020204" pitchFamily="34" charset="0"/>
              </a:rPr>
              <a:t>       2013         2015        2017        2019</a:t>
            </a:r>
          </a:p>
          <a:p>
            <a:r>
              <a:rPr lang="en-US" sz="2000" b="1">
                <a:latin typeface="Arial" panose="020B0604020202020204" pitchFamily="34" charset="0"/>
                <a:cs typeface="Arial" panose="020B0604020202020204" pitchFamily="34" charset="0"/>
              </a:rPr>
              <a:t>                        Year (Quarter 1)</a:t>
            </a:r>
          </a:p>
        </p:txBody>
      </p:sp>
      <p:sp>
        <p:nvSpPr>
          <p:cNvPr id="11" name="TextBox 10">
            <a:extLst>
              <a:ext uri="{FF2B5EF4-FFF2-40B4-BE49-F238E27FC236}">
                <a16:creationId xmlns:a16="http://schemas.microsoft.com/office/drawing/2014/main" id="{C3BD53C2-16A1-49B7-BC7C-4AA1061B05E1}"/>
              </a:ext>
            </a:extLst>
          </p:cNvPr>
          <p:cNvSpPr txBox="1"/>
          <p:nvPr/>
        </p:nvSpPr>
        <p:spPr>
          <a:xfrm>
            <a:off x="6891136" y="5168347"/>
            <a:ext cx="5400256" cy="707886"/>
          </a:xfrm>
          <a:prstGeom prst="rect">
            <a:avLst/>
          </a:prstGeom>
          <a:solidFill>
            <a:schemeClr val="bg1"/>
          </a:solidFill>
        </p:spPr>
        <p:txBody>
          <a:bodyPr wrap="square" rtlCol="0">
            <a:spAutoFit/>
          </a:bodyPr>
          <a:lstStyle/>
          <a:p>
            <a:pPr marL="342900" indent="-342900">
              <a:buAutoNum type="arabicPlain" startAt="2011"/>
            </a:pPr>
            <a:r>
              <a:rPr lang="en-US" sz="2000" b="1">
                <a:latin typeface="Arial" panose="020B0604020202020204" pitchFamily="34" charset="0"/>
                <a:cs typeface="Arial" panose="020B0604020202020204" pitchFamily="34" charset="0"/>
              </a:rPr>
              <a:t>       2013         2015        2017        2019</a:t>
            </a:r>
          </a:p>
          <a:p>
            <a:r>
              <a:rPr lang="en-US" sz="2000" b="1">
                <a:latin typeface="Arial" panose="020B0604020202020204" pitchFamily="34" charset="0"/>
                <a:cs typeface="Arial" panose="020B0604020202020204" pitchFamily="34" charset="0"/>
              </a:rPr>
              <a:t>                        Year (Quarter 1)</a:t>
            </a:r>
          </a:p>
        </p:txBody>
      </p:sp>
      <p:cxnSp>
        <p:nvCxnSpPr>
          <p:cNvPr id="13" name="Straight Connector 12">
            <a:extLst>
              <a:ext uri="{FF2B5EF4-FFF2-40B4-BE49-F238E27FC236}">
                <a16:creationId xmlns:a16="http://schemas.microsoft.com/office/drawing/2014/main" id="{A56DAEA8-8D1C-4E78-9DEE-A9767FCB55AA}"/>
              </a:ext>
            </a:extLst>
          </p:cNvPr>
          <p:cNvCxnSpPr/>
          <p:nvPr/>
        </p:nvCxnSpPr>
        <p:spPr>
          <a:xfrm>
            <a:off x="3889513" y="1967947"/>
            <a:ext cx="0" cy="335556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C5E2AB-70D2-49DA-8E0E-F0A4CB4E48E7}"/>
              </a:ext>
            </a:extLst>
          </p:cNvPr>
          <p:cNvCxnSpPr/>
          <p:nvPr/>
        </p:nvCxnSpPr>
        <p:spPr>
          <a:xfrm>
            <a:off x="10204181" y="1948071"/>
            <a:ext cx="0" cy="335556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6142A24-A514-4B70-8004-9558E5ADFDF8}"/>
              </a:ext>
            </a:extLst>
          </p:cNvPr>
          <p:cNvSpPr txBox="1"/>
          <p:nvPr/>
        </p:nvSpPr>
        <p:spPr>
          <a:xfrm>
            <a:off x="4061797" y="2047463"/>
            <a:ext cx="1273105" cy="400110"/>
          </a:xfrm>
          <a:prstGeom prst="rect">
            <a:avLst/>
          </a:prstGeom>
          <a:solidFill>
            <a:schemeClr val="bg1"/>
          </a:solidFill>
        </p:spPr>
        <p:txBody>
          <a:bodyPr wrap="none" rtlCol="0">
            <a:spAutoFit/>
          </a:bodyPr>
          <a:lstStyle/>
          <a:p>
            <a:r>
              <a:rPr lang="en-US" sz="2000" b="1">
                <a:latin typeface="Arial" panose="020B0604020202020204" pitchFamily="34" charset="0"/>
                <a:cs typeface="Arial" panose="020B0604020202020204" pitchFamily="34" charset="0"/>
              </a:rPr>
              <a:t>p &lt; 0.001</a:t>
            </a:r>
          </a:p>
        </p:txBody>
      </p:sp>
      <p:sp>
        <p:nvSpPr>
          <p:cNvPr id="16" name="TextBox 15">
            <a:extLst>
              <a:ext uri="{FF2B5EF4-FFF2-40B4-BE49-F238E27FC236}">
                <a16:creationId xmlns:a16="http://schemas.microsoft.com/office/drawing/2014/main" id="{07684321-BC9B-41F5-8228-6BC1212E198B}"/>
              </a:ext>
            </a:extLst>
          </p:cNvPr>
          <p:cNvSpPr txBox="1"/>
          <p:nvPr/>
        </p:nvSpPr>
        <p:spPr>
          <a:xfrm>
            <a:off x="10330080" y="1961332"/>
            <a:ext cx="1273105" cy="400110"/>
          </a:xfrm>
          <a:prstGeom prst="rect">
            <a:avLst/>
          </a:prstGeom>
          <a:solidFill>
            <a:schemeClr val="bg1"/>
          </a:solidFill>
        </p:spPr>
        <p:txBody>
          <a:bodyPr wrap="none" rtlCol="0">
            <a:spAutoFit/>
          </a:bodyPr>
          <a:lstStyle/>
          <a:p>
            <a:r>
              <a:rPr lang="en-US" sz="2000" b="1">
                <a:latin typeface="Arial" panose="020B0604020202020204" pitchFamily="34" charset="0"/>
                <a:cs typeface="Arial" panose="020B0604020202020204" pitchFamily="34" charset="0"/>
              </a:rPr>
              <a:t>p = 0.185</a:t>
            </a:r>
          </a:p>
        </p:txBody>
      </p:sp>
    </p:spTree>
    <p:extLst>
      <p:ext uri="{BB962C8B-B14F-4D97-AF65-F5344CB8AC3E}">
        <p14:creationId xmlns:p14="http://schemas.microsoft.com/office/powerpoint/2010/main" val="485457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3554-D98B-4D03-85FD-4DE4C2A6FC85}"/>
              </a:ext>
            </a:extLst>
          </p:cNvPr>
          <p:cNvSpPr>
            <a:spLocks noGrp="1"/>
          </p:cNvSpPr>
          <p:nvPr>
            <p:ph type="title"/>
          </p:nvPr>
        </p:nvSpPr>
        <p:spPr>
          <a:xfrm>
            <a:off x="-1" y="358499"/>
            <a:ext cx="12191999" cy="1325563"/>
          </a:xfrm>
        </p:spPr>
        <p:txBody>
          <a:bodyPr>
            <a:normAutofit/>
          </a:bodyPr>
          <a:lstStyle/>
          <a:p>
            <a:pPr algn="ctr">
              <a:lnSpc>
                <a:spcPts val="3600"/>
              </a:lnSpc>
            </a:pPr>
            <a: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Ventilator-Weaning Pathway Associated </a:t>
            </a:r>
            <a:b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With Decreased Ventilator Days in PARDS</a:t>
            </a:r>
          </a:p>
        </p:txBody>
      </p:sp>
      <p:sp>
        <p:nvSpPr>
          <p:cNvPr id="5" name="TextBox 4">
            <a:extLst>
              <a:ext uri="{FF2B5EF4-FFF2-40B4-BE49-F238E27FC236}">
                <a16:creationId xmlns:a16="http://schemas.microsoft.com/office/drawing/2014/main" id="{B65D6F31-530F-486C-9E0C-D62F2A3F0030}"/>
              </a:ext>
            </a:extLst>
          </p:cNvPr>
          <p:cNvSpPr txBox="1"/>
          <p:nvPr/>
        </p:nvSpPr>
        <p:spPr>
          <a:xfrm>
            <a:off x="6628" y="5797460"/>
            <a:ext cx="12192000" cy="400110"/>
          </a:xfrm>
          <a:prstGeom prst="rect">
            <a:avLst/>
          </a:prstGeom>
          <a:noFill/>
        </p:spPr>
        <p:txBody>
          <a:bodyPr wrap="square">
            <a:spAutoFit/>
          </a:bodyPr>
          <a:lstStyle/>
          <a:p>
            <a:pPr algn="ctr"/>
            <a:r>
              <a:rPr lang="en-US" sz="2000" b="1" i="1">
                <a:solidFill>
                  <a:srgbClr val="000066"/>
                </a:solidFill>
                <a:latin typeface="Arial" panose="020B0604020202020204" pitchFamily="34" charset="0"/>
                <a:cs typeface="Arial" panose="020B0604020202020204" pitchFamily="34" charset="0"/>
              </a:rPr>
              <a:t>Sanjiv D. Mehta SD, et al.  Pediatr Crit Care Med 2021; 49 (2):  302-310.</a:t>
            </a:r>
          </a:p>
        </p:txBody>
      </p:sp>
      <p:pic>
        <p:nvPicPr>
          <p:cNvPr id="4" name="Picture 3">
            <a:extLst>
              <a:ext uri="{FF2B5EF4-FFF2-40B4-BE49-F238E27FC236}">
                <a16:creationId xmlns:a16="http://schemas.microsoft.com/office/drawing/2014/main" id="{9D2F9285-F7EC-4873-8A39-2CCA14D85B3D}"/>
              </a:ext>
            </a:extLst>
          </p:cNvPr>
          <p:cNvPicPr>
            <a:picLocks noChangeAspect="1"/>
          </p:cNvPicPr>
          <p:nvPr/>
        </p:nvPicPr>
        <p:blipFill>
          <a:blip r:embed="rId2"/>
          <a:stretch>
            <a:fillRect/>
          </a:stretch>
        </p:blipFill>
        <p:spPr>
          <a:xfrm>
            <a:off x="0" y="2068878"/>
            <a:ext cx="12192000" cy="2720243"/>
          </a:xfrm>
          <a:prstGeom prst="rect">
            <a:avLst/>
          </a:prstGeom>
        </p:spPr>
      </p:pic>
    </p:spTree>
    <p:extLst>
      <p:ext uri="{BB962C8B-B14F-4D97-AF65-F5344CB8AC3E}">
        <p14:creationId xmlns:p14="http://schemas.microsoft.com/office/powerpoint/2010/main" val="409844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0293-C77C-4BDD-AA84-D8C73A5264DD}"/>
              </a:ext>
            </a:extLst>
          </p:cNvPr>
          <p:cNvSpPr>
            <a:spLocks noGrp="1"/>
          </p:cNvSpPr>
          <p:nvPr>
            <p:ph type="title"/>
          </p:nvPr>
        </p:nvSpPr>
        <p:spPr>
          <a:xfrm>
            <a:off x="0" y="7321"/>
            <a:ext cx="12192000" cy="764901"/>
          </a:xfrm>
        </p:spPr>
        <p:txBody>
          <a:bodyPr>
            <a:normAutofit/>
          </a:bodyPr>
          <a:lstStyle/>
          <a:p>
            <a:pPr algn="ctr"/>
            <a:r>
              <a:rPr lang="en-US" sz="4000"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Real-Time Effort Driven Ventilator Management</a:t>
            </a:r>
          </a:p>
        </p:txBody>
      </p:sp>
      <p:pic>
        <p:nvPicPr>
          <p:cNvPr id="5" name="Picture 4">
            <a:extLst>
              <a:ext uri="{FF2B5EF4-FFF2-40B4-BE49-F238E27FC236}">
                <a16:creationId xmlns:a16="http://schemas.microsoft.com/office/drawing/2014/main" id="{FADB1CEB-046C-4C06-AD5B-0C01C13BD072}"/>
              </a:ext>
            </a:extLst>
          </p:cNvPr>
          <p:cNvPicPr>
            <a:picLocks noChangeAspect="1"/>
          </p:cNvPicPr>
          <p:nvPr/>
        </p:nvPicPr>
        <p:blipFill>
          <a:blip r:embed="rId2"/>
          <a:stretch>
            <a:fillRect/>
          </a:stretch>
        </p:blipFill>
        <p:spPr>
          <a:xfrm>
            <a:off x="0" y="871612"/>
            <a:ext cx="12192000" cy="5141279"/>
          </a:xfrm>
          <a:prstGeom prst="rect">
            <a:avLst/>
          </a:prstGeom>
        </p:spPr>
      </p:pic>
      <p:sp>
        <p:nvSpPr>
          <p:cNvPr id="7" name="TextBox 6">
            <a:extLst>
              <a:ext uri="{FF2B5EF4-FFF2-40B4-BE49-F238E27FC236}">
                <a16:creationId xmlns:a16="http://schemas.microsoft.com/office/drawing/2014/main" id="{83C013E4-9243-41FD-81AB-02B8AB148352}"/>
              </a:ext>
            </a:extLst>
          </p:cNvPr>
          <p:cNvSpPr txBox="1"/>
          <p:nvPr/>
        </p:nvSpPr>
        <p:spPr>
          <a:xfrm>
            <a:off x="0" y="6345347"/>
            <a:ext cx="12192000" cy="400110"/>
          </a:xfrm>
          <a:prstGeom prst="rect">
            <a:avLst/>
          </a:prstGeom>
          <a:noFill/>
        </p:spPr>
        <p:txBody>
          <a:bodyPr wrap="square">
            <a:spAutoFit/>
          </a:bodyPr>
          <a:lstStyle/>
          <a:p>
            <a:pPr algn="ctr"/>
            <a:r>
              <a:rPr lang="en-US" sz="2000" b="1" i="1" err="1">
                <a:solidFill>
                  <a:srgbClr val="000066"/>
                </a:solidFill>
                <a:latin typeface="Arial" panose="020B0604020202020204" pitchFamily="34" charset="0"/>
                <a:cs typeface="Arial" panose="020B0604020202020204" pitchFamily="34" charset="0"/>
              </a:rPr>
              <a:t>Hotz</a:t>
            </a:r>
            <a:r>
              <a:rPr lang="en-US" sz="2000" b="1" i="1">
                <a:solidFill>
                  <a:srgbClr val="000066"/>
                </a:solidFill>
                <a:latin typeface="Arial" panose="020B0604020202020204" pitchFamily="34" charset="0"/>
                <a:cs typeface="Arial" panose="020B0604020202020204" pitchFamily="34" charset="0"/>
              </a:rPr>
              <a:t> JC, et al. Pediatr Crit Care Med 2020; 21 (11): 933–940. </a:t>
            </a:r>
          </a:p>
        </p:txBody>
      </p:sp>
      <p:sp>
        <p:nvSpPr>
          <p:cNvPr id="8" name="Rectangle 7">
            <a:extLst>
              <a:ext uri="{FF2B5EF4-FFF2-40B4-BE49-F238E27FC236}">
                <a16:creationId xmlns:a16="http://schemas.microsoft.com/office/drawing/2014/main" id="{CD803B93-D040-4C13-AE0B-82918D21FB99}"/>
              </a:ext>
            </a:extLst>
          </p:cNvPr>
          <p:cNvSpPr/>
          <p:nvPr/>
        </p:nvSpPr>
        <p:spPr>
          <a:xfrm>
            <a:off x="0" y="3889513"/>
            <a:ext cx="12192000" cy="1755913"/>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7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1C5-4FC7-4296-B0DE-202453CCEA7D}"/>
              </a:ext>
            </a:extLst>
          </p:cNvPr>
          <p:cNvSpPr>
            <a:spLocks noGrp="1"/>
          </p:cNvSpPr>
          <p:nvPr>
            <p:ph type="title"/>
          </p:nvPr>
        </p:nvSpPr>
        <p:spPr>
          <a:xfrm>
            <a:off x="-1" y="159720"/>
            <a:ext cx="12191999" cy="1092614"/>
          </a:xfrm>
        </p:spPr>
        <p:txBody>
          <a:bodyPr>
            <a:normAutofit fontScale="90000"/>
          </a:bodyPr>
          <a:lstStyle/>
          <a:p>
            <a:pPr algn="ctr">
              <a:lnSpc>
                <a:spcPts val="3600"/>
              </a:lnSpc>
            </a:pPr>
            <a:br>
              <a:rPr lang="en-US"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b="1" i="0" dirty="0" err="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Protocolized</a:t>
            </a:r>
            <a:r>
              <a:rPr lang="en-US"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Versus Non-</a:t>
            </a:r>
            <a:r>
              <a:rPr lang="en-US" b="1" i="0" dirty="0" err="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protocolized</a:t>
            </a:r>
            <a:r>
              <a:rPr lang="en-US"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Mechanical Ventilator Weaning For                       Critically </a:t>
            </a:r>
            <a: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a:t>
            </a:r>
            <a:r>
              <a:rPr lang="en-US"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ll Children: Systematic Review</a:t>
            </a:r>
            <a:endParaRPr lang="en-US"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D939B-9A4D-4C5E-838D-122672CEF3EF}"/>
              </a:ext>
            </a:extLst>
          </p:cNvPr>
          <p:cNvSpPr>
            <a:spLocks noGrp="1"/>
          </p:cNvSpPr>
          <p:nvPr>
            <p:ph idx="1"/>
          </p:nvPr>
        </p:nvSpPr>
        <p:spPr>
          <a:xfrm>
            <a:off x="0" y="1927225"/>
            <a:ext cx="12191999" cy="3762058"/>
          </a:xfrm>
        </p:spPr>
        <p:txBody>
          <a:bodyPr vert="horz" lIns="91440" tIns="45720" rIns="91440" bIns="45720" rtlCol="0" anchor="t">
            <a:noAutofit/>
          </a:bodyPr>
          <a:lstStyle/>
          <a:p>
            <a:pPr marL="400050" indent="-400050">
              <a:lnSpc>
                <a:spcPts val="2600"/>
              </a:lnSpc>
              <a:spcBef>
                <a:spcPts val="0"/>
              </a:spcBef>
              <a:spcAft>
                <a:spcPts val="1000"/>
              </a:spcAft>
              <a:buClr>
                <a:srgbClr val="000066"/>
              </a:buClr>
              <a:buFont typeface="Wingdings" panose="05000000000000000000" pitchFamily="2" charset="2"/>
              <a:buChar char="v"/>
            </a:pPr>
            <a:r>
              <a:rPr lang="en-US" b="1" dirty="0">
                <a:solidFill>
                  <a:srgbClr val="212121"/>
                </a:solidFill>
                <a:latin typeface="Arial"/>
                <a:cs typeface="Arial"/>
              </a:rPr>
              <a:t>T</a:t>
            </a:r>
            <a:r>
              <a:rPr lang="en-US" b="1" i="0" dirty="0">
                <a:solidFill>
                  <a:srgbClr val="212121"/>
                </a:solidFill>
                <a:effectLst/>
                <a:latin typeface="Arial"/>
                <a:cs typeface="Arial"/>
              </a:rPr>
              <a:t>hree trials at low risk of bias with 321 children </a:t>
            </a:r>
            <a:r>
              <a:rPr lang="en-US" b="1" dirty="0">
                <a:solidFill>
                  <a:srgbClr val="212121"/>
                </a:solidFill>
                <a:latin typeface="Arial"/>
                <a:cs typeface="Arial"/>
              </a:rPr>
              <a:t>analyzed</a:t>
            </a:r>
            <a:r>
              <a:rPr lang="en-US" b="1" i="0" dirty="0">
                <a:solidFill>
                  <a:srgbClr val="212121"/>
                </a:solidFill>
                <a:effectLst/>
                <a:latin typeface="Arial"/>
                <a:cs typeface="Arial"/>
              </a:rPr>
              <a:t>.</a:t>
            </a:r>
          </a:p>
          <a:p>
            <a:pPr marL="400050" indent="-400050">
              <a:lnSpc>
                <a:spcPts val="2600"/>
              </a:lnSpc>
              <a:spcBef>
                <a:spcPts val="0"/>
              </a:spcBef>
              <a:spcAft>
                <a:spcPts val="1000"/>
              </a:spcAft>
              <a:buClr>
                <a:srgbClr val="000066"/>
              </a:buClr>
              <a:buFont typeface="Wingdings" panose="05000000000000000000" pitchFamily="2" charset="2"/>
              <a:buChar char="v"/>
            </a:pPr>
            <a:r>
              <a:rPr lang="en-US" b="1" i="0" dirty="0" err="1">
                <a:solidFill>
                  <a:srgbClr val="212121"/>
                </a:solidFill>
                <a:effectLst/>
                <a:latin typeface="Arial"/>
                <a:cs typeface="Arial"/>
              </a:rPr>
              <a:t>Protocolized</a:t>
            </a:r>
            <a:r>
              <a:rPr lang="en-US" b="1" i="0" dirty="0">
                <a:solidFill>
                  <a:srgbClr val="212121"/>
                </a:solidFill>
                <a:effectLst/>
                <a:latin typeface="Arial"/>
                <a:cs typeface="Arial"/>
              </a:rPr>
              <a:t> weaning significantly reduced total ventilation time in the largest trial (260 children) by a mean of 32 hours </a:t>
            </a:r>
            <a:r>
              <a:rPr lang="en-US" b="1" dirty="0">
                <a:solidFill>
                  <a:srgbClr val="212121"/>
                </a:solidFill>
                <a:latin typeface="Arial"/>
                <a:cs typeface="Arial"/>
              </a:rPr>
              <a:t>[95% CI</a:t>
            </a:r>
            <a:r>
              <a:rPr lang="en-US" b="1" i="0" dirty="0">
                <a:solidFill>
                  <a:srgbClr val="212121"/>
                </a:solidFill>
                <a:effectLst/>
                <a:latin typeface="Arial"/>
                <a:cs typeface="Arial"/>
              </a:rPr>
              <a:t> </a:t>
            </a:r>
            <a:r>
              <a:rPr lang="en-US" b="1" dirty="0">
                <a:solidFill>
                  <a:srgbClr val="212121"/>
                </a:solidFill>
                <a:latin typeface="Arial"/>
                <a:cs typeface="Arial"/>
              </a:rPr>
              <a:t>8-56;  p</a:t>
            </a:r>
            <a:r>
              <a:rPr lang="en-US" b="1" i="0" dirty="0">
                <a:solidFill>
                  <a:srgbClr val="212121"/>
                </a:solidFill>
                <a:effectLst/>
                <a:latin typeface="Arial"/>
                <a:cs typeface="Arial"/>
              </a:rPr>
              <a:t> = 0.01</a:t>
            </a:r>
            <a:r>
              <a:rPr lang="en-US" b="1" dirty="0">
                <a:solidFill>
                  <a:srgbClr val="212121"/>
                </a:solidFill>
                <a:latin typeface="Arial"/>
                <a:cs typeface="Arial"/>
              </a:rPr>
              <a:t>]. </a:t>
            </a:r>
            <a:endParaRPr lang="en-US" b="1" i="0" dirty="0">
              <a:solidFill>
                <a:srgbClr val="212121"/>
              </a:solidFill>
              <a:effectLst/>
              <a:latin typeface="Arial"/>
              <a:cs typeface="Arial"/>
            </a:endParaRPr>
          </a:p>
          <a:p>
            <a:pPr marL="400050" indent="-400050">
              <a:lnSpc>
                <a:spcPts val="2600"/>
              </a:lnSpc>
              <a:spcBef>
                <a:spcPts val="0"/>
              </a:spcBef>
              <a:spcAft>
                <a:spcPts val="1000"/>
              </a:spcAft>
              <a:buClr>
                <a:srgbClr val="000066"/>
              </a:buClr>
              <a:buFont typeface="Wingdings" panose="05000000000000000000" pitchFamily="2" charset="2"/>
              <a:buChar char="v"/>
            </a:pPr>
            <a:r>
              <a:rPr lang="en-US" b="1" i="0" dirty="0">
                <a:solidFill>
                  <a:srgbClr val="212121"/>
                </a:solidFill>
                <a:effectLst/>
                <a:latin typeface="Arial"/>
                <a:cs typeface="Arial"/>
              </a:rPr>
              <a:t>Two other trials (30 and 31 children, respectively) reported non-significant reductions with a mean difference of -88 hours </a:t>
            </a:r>
            <a:r>
              <a:rPr lang="en-US" b="1" dirty="0">
                <a:solidFill>
                  <a:srgbClr val="212121"/>
                </a:solidFill>
                <a:latin typeface="Arial"/>
                <a:cs typeface="Arial"/>
              </a:rPr>
              <a:t>[</a:t>
            </a:r>
            <a:r>
              <a:rPr lang="en-US" b="1" i="0" dirty="0">
                <a:solidFill>
                  <a:srgbClr val="212121"/>
                </a:solidFill>
                <a:effectLst/>
                <a:latin typeface="Arial"/>
                <a:cs typeface="Arial"/>
              </a:rPr>
              <a:t>95% CI</a:t>
            </a:r>
            <a:r>
              <a:rPr lang="en-US" b="1" dirty="0">
                <a:solidFill>
                  <a:srgbClr val="212121"/>
                </a:solidFill>
                <a:latin typeface="Arial"/>
                <a:cs typeface="Arial"/>
              </a:rPr>
              <a:t>    -228-52</a:t>
            </a:r>
            <a:r>
              <a:rPr lang="en-US" b="1" i="0" dirty="0">
                <a:solidFill>
                  <a:srgbClr val="212121"/>
                </a:solidFill>
                <a:effectLst/>
                <a:latin typeface="Arial"/>
                <a:cs typeface="Arial"/>
              </a:rPr>
              <a:t>;</a:t>
            </a:r>
            <a:r>
              <a:rPr lang="en-US" b="1" dirty="0">
                <a:solidFill>
                  <a:srgbClr val="212121"/>
                </a:solidFill>
                <a:latin typeface="Arial"/>
                <a:cs typeface="Arial"/>
              </a:rPr>
              <a:t> p</a:t>
            </a:r>
            <a:r>
              <a:rPr lang="en-US" b="1" i="0" dirty="0">
                <a:solidFill>
                  <a:srgbClr val="212121"/>
                </a:solidFill>
                <a:effectLst/>
                <a:latin typeface="Arial"/>
                <a:cs typeface="Arial"/>
              </a:rPr>
              <a:t> = 0.2</a:t>
            </a:r>
            <a:r>
              <a:rPr lang="en-US" b="1" dirty="0">
                <a:solidFill>
                  <a:srgbClr val="212121"/>
                </a:solidFill>
                <a:latin typeface="Arial"/>
                <a:cs typeface="Arial"/>
              </a:rPr>
              <a:t>]</a:t>
            </a:r>
            <a:r>
              <a:rPr lang="en-US" b="1" i="0" dirty="0">
                <a:solidFill>
                  <a:srgbClr val="212121"/>
                </a:solidFill>
                <a:effectLst/>
                <a:latin typeface="Arial"/>
                <a:cs typeface="Arial"/>
              </a:rPr>
              <a:t> and -24 hours </a:t>
            </a:r>
            <a:r>
              <a:rPr lang="en-US" b="1" dirty="0">
                <a:solidFill>
                  <a:srgbClr val="212121"/>
                </a:solidFill>
                <a:latin typeface="Arial"/>
                <a:cs typeface="Arial"/>
              </a:rPr>
              <a:t>[</a:t>
            </a:r>
            <a:r>
              <a:rPr lang="en-US" b="1" i="0" dirty="0">
                <a:solidFill>
                  <a:srgbClr val="212121"/>
                </a:solidFill>
                <a:effectLst/>
                <a:latin typeface="Arial"/>
                <a:cs typeface="Arial"/>
              </a:rPr>
              <a:t>95% CI -10-58; p = 0.06</a:t>
            </a:r>
            <a:r>
              <a:rPr lang="en-US" b="1" dirty="0">
                <a:solidFill>
                  <a:srgbClr val="212121"/>
                </a:solidFill>
                <a:latin typeface="Arial"/>
                <a:cs typeface="Arial"/>
              </a:rPr>
              <a:t>].</a:t>
            </a:r>
            <a:endParaRPr lang="en-US" b="1" i="0" dirty="0">
              <a:solidFill>
                <a:srgbClr val="212121"/>
              </a:solidFill>
              <a:effectLst/>
              <a:latin typeface="Arial"/>
              <a:cs typeface="Arial"/>
            </a:endParaRPr>
          </a:p>
          <a:p>
            <a:pPr marL="400050" indent="-400050">
              <a:lnSpc>
                <a:spcPts val="2600"/>
              </a:lnSpc>
              <a:spcBef>
                <a:spcPts val="0"/>
              </a:spcBef>
              <a:spcAft>
                <a:spcPts val="1000"/>
              </a:spcAft>
              <a:buClr>
                <a:srgbClr val="000066"/>
              </a:buClr>
              <a:buFont typeface="Wingdings" panose="05000000000000000000" pitchFamily="2" charset="2"/>
              <a:buChar char="v"/>
            </a:pPr>
            <a:r>
              <a:rPr lang="en-US" b="1" i="0" dirty="0">
                <a:solidFill>
                  <a:srgbClr val="212121"/>
                </a:solidFill>
                <a:effectLst/>
                <a:latin typeface="Arial"/>
                <a:cs typeface="Arial"/>
              </a:rPr>
              <a:t>Protocolized weaning significantly reduced weaning time in these two smaller trials for a mean reduction of 106 hours </a:t>
            </a:r>
            <a:r>
              <a:rPr lang="en-US" b="1" dirty="0">
                <a:solidFill>
                  <a:srgbClr val="212121"/>
                </a:solidFill>
                <a:latin typeface="Arial"/>
                <a:cs typeface="Arial"/>
              </a:rPr>
              <a:t>[</a:t>
            </a:r>
            <a:r>
              <a:rPr lang="en-US" b="1" i="0" dirty="0">
                <a:solidFill>
                  <a:srgbClr val="212121"/>
                </a:solidFill>
                <a:effectLst/>
                <a:latin typeface="Arial"/>
                <a:cs typeface="Arial"/>
              </a:rPr>
              <a:t>95% CI </a:t>
            </a:r>
            <a:r>
              <a:rPr lang="en-US" b="1" dirty="0">
                <a:solidFill>
                  <a:srgbClr val="212121"/>
                </a:solidFill>
                <a:latin typeface="Arial"/>
                <a:cs typeface="Arial"/>
              </a:rPr>
              <a:t>28-184</a:t>
            </a:r>
            <a:r>
              <a:rPr lang="en-US" b="1" i="0" dirty="0">
                <a:solidFill>
                  <a:srgbClr val="212121"/>
                </a:solidFill>
                <a:effectLst/>
                <a:latin typeface="Arial"/>
                <a:cs typeface="Arial"/>
              </a:rPr>
              <a:t>;</a:t>
            </a:r>
            <a:r>
              <a:rPr lang="en-US" b="1" dirty="0">
                <a:solidFill>
                  <a:srgbClr val="212121"/>
                </a:solidFill>
                <a:latin typeface="Arial"/>
                <a:cs typeface="Arial"/>
              </a:rPr>
              <a:t> p</a:t>
            </a:r>
            <a:r>
              <a:rPr lang="en-US" b="1" i="0" dirty="0">
                <a:solidFill>
                  <a:srgbClr val="212121"/>
                </a:solidFill>
                <a:effectLst/>
                <a:latin typeface="Arial"/>
                <a:cs typeface="Arial"/>
              </a:rPr>
              <a:t> = 0.007</a:t>
            </a:r>
            <a:r>
              <a:rPr lang="en-US" b="1" dirty="0">
                <a:solidFill>
                  <a:srgbClr val="212121"/>
                </a:solidFill>
                <a:latin typeface="Arial"/>
                <a:cs typeface="Arial"/>
              </a:rPr>
              <a:t>]</a:t>
            </a:r>
            <a:r>
              <a:rPr lang="en-US" b="1" i="0" dirty="0">
                <a:solidFill>
                  <a:srgbClr val="212121"/>
                </a:solidFill>
                <a:effectLst/>
                <a:latin typeface="Arial"/>
                <a:cs typeface="Arial"/>
              </a:rPr>
              <a:t> and 21 hours </a:t>
            </a:r>
            <a:r>
              <a:rPr lang="en-US" b="1" dirty="0">
                <a:solidFill>
                  <a:srgbClr val="212121"/>
                </a:solidFill>
                <a:latin typeface="Arial"/>
                <a:cs typeface="Arial"/>
              </a:rPr>
              <a:t>[</a:t>
            </a:r>
            <a:r>
              <a:rPr lang="en-US" b="1" i="0" dirty="0">
                <a:solidFill>
                  <a:srgbClr val="212121"/>
                </a:solidFill>
                <a:effectLst/>
                <a:latin typeface="Arial"/>
                <a:cs typeface="Arial"/>
              </a:rPr>
              <a:t>95% CI </a:t>
            </a:r>
            <a:r>
              <a:rPr lang="en-US" b="1" dirty="0">
                <a:solidFill>
                  <a:srgbClr val="212121"/>
                </a:solidFill>
                <a:latin typeface="Arial"/>
                <a:cs typeface="Arial"/>
              </a:rPr>
              <a:t>9-32</a:t>
            </a:r>
            <a:r>
              <a:rPr lang="en-US" b="1" i="0" dirty="0">
                <a:solidFill>
                  <a:srgbClr val="212121"/>
                </a:solidFill>
                <a:effectLst/>
                <a:latin typeface="Arial"/>
                <a:cs typeface="Arial"/>
              </a:rPr>
              <a:t>;</a:t>
            </a:r>
            <a:r>
              <a:rPr lang="en-US" b="1" dirty="0">
                <a:solidFill>
                  <a:srgbClr val="212121"/>
                </a:solidFill>
                <a:latin typeface="Arial"/>
                <a:cs typeface="Arial"/>
              </a:rPr>
              <a:t> p</a:t>
            </a:r>
            <a:r>
              <a:rPr lang="en-US" b="1" i="0" dirty="0">
                <a:solidFill>
                  <a:srgbClr val="212121"/>
                </a:solidFill>
                <a:effectLst/>
                <a:latin typeface="Arial"/>
                <a:cs typeface="Arial"/>
              </a:rPr>
              <a:t> &lt; </a:t>
            </a:r>
            <a:r>
              <a:rPr lang="en-US" b="1" dirty="0">
                <a:solidFill>
                  <a:srgbClr val="212121"/>
                </a:solidFill>
                <a:latin typeface="Arial"/>
                <a:cs typeface="Arial"/>
              </a:rPr>
              <a:t>0.001]. </a:t>
            </a:r>
            <a:endParaRPr lang="en-US" b="1" dirty="0">
              <a:latin typeface="Arial"/>
              <a:cs typeface="Arial"/>
            </a:endParaRPr>
          </a:p>
        </p:txBody>
      </p:sp>
      <p:sp>
        <p:nvSpPr>
          <p:cNvPr id="7" name="Rectangle 1">
            <a:extLst>
              <a:ext uri="{FF2B5EF4-FFF2-40B4-BE49-F238E27FC236}">
                <a16:creationId xmlns:a16="http://schemas.microsoft.com/office/drawing/2014/main" id="{9D4FF2FD-C013-4DA0-B430-FEC7F9D2A874}"/>
              </a:ext>
            </a:extLst>
          </p:cNvPr>
          <p:cNvSpPr>
            <a:spLocks noChangeArrowheads="1"/>
          </p:cNvSpPr>
          <p:nvPr/>
        </p:nvSpPr>
        <p:spPr bwMode="auto">
          <a:xfrm>
            <a:off x="0" y="6127650"/>
            <a:ext cx="121919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lang="en-US" sz="2000" b="1" i="1">
                <a:solidFill>
                  <a:srgbClr val="000066"/>
                </a:solidFill>
                <a:effectLst/>
                <a:cs typeface="Arial" panose="020B0604020202020204" pitchFamily="34" charset="0"/>
              </a:rPr>
              <a:t>Blackwood B, et al.  Cochrane Database Syst Rev</a:t>
            </a:r>
            <a:r>
              <a:rPr kumimoji="0" lang="en-US" altLang="en-US" sz="2000" b="1" i="1" u="none" strike="noStrike" cap="none" normalizeH="0" baseline="0">
                <a:ln>
                  <a:noFill/>
                </a:ln>
                <a:solidFill>
                  <a:srgbClr val="000066"/>
                </a:solidFill>
                <a:effectLst/>
                <a:cs typeface="Arial" panose="020B0604020202020204" pitchFamily="34" charset="0"/>
              </a:rPr>
              <a:t> 2013; 7: CD009082</a:t>
            </a:r>
          </a:p>
        </p:txBody>
      </p:sp>
    </p:spTree>
    <p:extLst>
      <p:ext uri="{BB962C8B-B14F-4D97-AF65-F5344CB8AC3E}">
        <p14:creationId xmlns:p14="http://schemas.microsoft.com/office/powerpoint/2010/main" val="33777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1C5-4FC7-4296-B0DE-202453CCEA7D}"/>
              </a:ext>
            </a:extLst>
          </p:cNvPr>
          <p:cNvSpPr>
            <a:spLocks noGrp="1"/>
          </p:cNvSpPr>
          <p:nvPr>
            <p:ph type="title"/>
          </p:nvPr>
        </p:nvSpPr>
        <p:spPr>
          <a:xfrm>
            <a:off x="-1" y="159720"/>
            <a:ext cx="12191999" cy="1092614"/>
          </a:xfrm>
        </p:spPr>
        <p:txBody>
          <a:bodyPr>
            <a:normAutofit/>
          </a:bodyPr>
          <a:lstStyle/>
          <a:p>
            <a:pPr algn="ctr">
              <a:lnSpc>
                <a:spcPts val="3600"/>
              </a:lnSpc>
            </a:pP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Factors That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mpact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he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U</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se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f </a:t>
            </a:r>
            <a:b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Mechanical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entilation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W</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eaning </a:t>
            </a:r>
            <a:r>
              <a:rPr lang="en-US" b="1">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a:t>
            </a:r>
            <a:r>
              <a:rPr lang="en-US" b="1" i="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rotocols</a:t>
            </a:r>
            <a:endParaRPr lang="en-US">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DD939B-9A4D-4C5E-838D-122672CEF3EF}"/>
              </a:ext>
            </a:extLst>
          </p:cNvPr>
          <p:cNvSpPr>
            <a:spLocks noGrp="1"/>
          </p:cNvSpPr>
          <p:nvPr>
            <p:ph idx="1"/>
          </p:nvPr>
        </p:nvSpPr>
        <p:spPr>
          <a:xfrm>
            <a:off x="621379" y="1608808"/>
            <a:ext cx="11030147" cy="4150969"/>
          </a:xfrm>
        </p:spPr>
        <p:txBody>
          <a:bodyPr>
            <a:noAutofit/>
          </a:bodyPr>
          <a:lstStyle/>
          <a:p>
            <a:pPr marL="395288" indent="-395288">
              <a:lnSpc>
                <a:spcPts val="2600"/>
              </a:lnSpc>
              <a:spcBef>
                <a:spcPts val="0"/>
              </a:spcBef>
              <a:buClr>
                <a:srgbClr val="000066"/>
              </a:buClr>
              <a:buFont typeface="Wingdings" panose="05000000000000000000" pitchFamily="2" charset="2"/>
              <a:buChar char="v"/>
            </a:pPr>
            <a:r>
              <a:rPr lang="en-US" b="1" i="0" dirty="0">
                <a:solidFill>
                  <a:srgbClr val="212121"/>
                </a:solidFill>
                <a:effectLst/>
                <a:latin typeface="Arial" panose="020B0604020202020204" pitchFamily="34" charset="0"/>
                <a:cs typeface="Arial" panose="020B0604020202020204" pitchFamily="34" charset="0"/>
              </a:rPr>
              <a:t>Continuing staff training and development </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Understanding intent and details of the protocol</a:t>
            </a:r>
            <a:endParaRPr lang="en-US" b="1" i="0" dirty="0">
              <a:solidFill>
                <a:srgbClr val="212121"/>
              </a:solidFill>
              <a:effectLst/>
              <a:latin typeface="Arial" panose="020B0604020202020204" pitchFamily="34" charset="0"/>
              <a:cs typeface="Arial" panose="020B0604020202020204" pitchFamily="34" charset="0"/>
            </a:endParaRP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Identifying a champion for the protocol</a:t>
            </a:r>
            <a:endParaRPr lang="en-US" b="1" i="0" dirty="0">
              <a:solidFill>
                <a:srgbClr val="212121"/>
              </a:solidFill>
              <a:effectLst/>
              <a:latin typeface="Arial" panose="020B0604020202020204" pitchFamily="34" charset="0"/>
              <a:cs typeface="Arial" panose="020B0604020202020204" pitchFamily="34" charset="0"/>
            </a:endParaRP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Implementing evidence-based best practice</a:t>
            </a:r>
            <a:endParaRPr lang="en-US" b="1" i="0" dirty="0">
              <a:solidFill>
                <a:srgbClr val="212121"/>
              </a:solidFill>
              <a:effectLst/>
              <a:latin typeface="Arial" panose="020B0604020202020204" pitchFamily="34" charset="0"/>
              <a:cs typeface="Arial" panose="020B0604020202020204" pitchFamily="34" charset="0"/>
            </a:endParaRPr>
          </a:p>
          <a:p>
            <a:pPr marL="395288" indent="-395288">
              <a:lnSpc>
                <a:spcPts val="2600"/>
              </a:lnSpc>
              <a:spcBef>
                <a:spcPts val="0"/>
              </a:spcBef>
              <a:buClr>
                <a:srgbClr val="000066"/>
              </a:buClr>
              <a:buFont typeface="Wingdings" panose="05000000000000000000" pitchFamily="2" charset="2"/>
              <a:buChar char="v"/>
            </a:pPr>
            <a:r>
              <a:rPr lang="en-US" b="1" i="0" dirty="0">
                <a:solidFill>
                  <a:srgbClr val="212121"/>
                </a:solidFill>
                <a:effectLst/>
                <a:latin typeface="Arial" panose="020B0604020202020204" pitchFamily="34" charset="0"/>
                <a:cs typeface="Arial" panose="020B0604020202020204" pitchFamily="34" charset="0"/>
              </a:rPr>
              <a:t>Expanding clinical </a:t>
            </a:r>
            <a:r>
              <a:rPr lang="en-US" b="1" i="0" dirty="0" err="1">
                <a:solidFill>
                  <a:srgbClr val="212121"/>
                </a:solidFill>
                <a:effectLst/>
                <a:latin typeface="Arial" panose="020B0604020202020204" pitchFamily="34" charset="0"/>
                <a:cs typeface="Arial" panose="020B0604020202020204" pitchFamily="34" charset="0"/>
              </a:rPr>
              <a:t>experience</a:t>
            </a:r>
            <a:r>
              <a:rPr lang="en-US" b="1" i="0" dirty="0" err="1">
                <a:solidFill>
                  <a:srgbClr val="212121"/>
                </a:solidFill>
                <a:effectLst/>
                <a:latin typeface="Arial" panose="020B0604020202020204" pitchFamily="34" charset="0"/>
                <a:cs typeface="Arial" panose="020B0604020202020204" pitchFamily="34" charset="0"/>
                <a:sym typeface="Wingdings" panose="05000000000000000000" pitchFamily="2" charset="2"/>
              </a:rPr>
              <a:t></a:t>
            </a:r>
            <a:r>
              <a:rPr lang="en-US" b="1" i="0" dirty="0" err="1">
                <a:solidFill>
                  <a:srgbClr val="212121"/>
                </a:solidFill>
                <a:effectLst/>
                <a:latin typeface="Arial" panose="020B0604020202020204" pitchFamily="34" charset="0"/>
                <a:cs typeface="Arial" panose="020B0604020202020204" pitchFamily="34" charset="0"/>
              </a:rPr>
              <a:t>competence</a:t>
            </a:r>
            <a:r>
              <a:rPr lang="en-US" b="1" dirty="0">
                <a:solidFill>
                  <a:srgbClr val="212121"/>
                </a:solidFill>
                <a:latin typeface="Arial" panose="020B0604020202020204" pitchFamily="34" charset="0"/>
                <a:cs typeface="Arial" panose="020B0604020202020204" pitchFamily="34" charset="0"/>
              </a:rPr>
              <a:t>/</a:t>
            </a:r>
            <a:r>
              <a:rPr lang="en-US" b="1" i="0" dirty="0">
                <a:solidFill>
                  <a:srgbClr val="212121"/>
                </a:solidFill>
                <a:effectLst/>
                <a:latin typeface="Arial" panose="020B0604020202020204" pitchFamily="34" charset="0"/>
                <a:cs typeface="Arial" panose="020B0604020202020204" pitchFamily="34" charset="0"/>
              </a:rPr>
              <a:t>confidence</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Ensuring adequate stakeholder buy-in</a:t>
            </a:r>
            <a:r>
              <a:rPr lang="en-US" b="1" i="0" dirty="0">
                <a:solidFill>
                  <a:srgbClr val="212121"/>
                </a:solidFill>
                <a:effectLst/>
                <a:latin typeface="Arial" panose="020B0604020202020204" pitchFamily="34" charset="0"/>
                <a:cs typeface="Arial" panose="020B0604020202020204" pitchFamily="34" charset="0"/>
              </a:rPr>
              <a:t>  </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Knowing</a:t>
            </a:r>
            <a:r>
              <a:rPr lang="en-US" b="1" i="0" dirty="0">
                <a:solidFill>
                  <a:srgbClr val="212121"/>
                </a:solidFill>
                <a:effectLst/>
                <a:latin typeface="Arial" panose="020B0604020202020204" pitchFamily="34" charset="0"/>
                <a:cs typeface="Arial" panose="020B0604020202020204" pitchFamily="34" charset="0"/>
              </a:rPr>
              <a:t> nursing/RT scope of practice; professional liability</a:t>
            </a:r>
          </a:p>
          <a:p>
            <a:pPr marL="395288" indent="-395288">
              <a:lnSpc>
                <a:spcPts val="2600"/>
              </a:lnSpc>
              <a:spcBef>
                <a:spcPts val="0"/>
              </a:spcBef>
              <a:buClr>
                <a:srgbClr val="000066"/>
              </a:buClr>
              <a:buFont typeface="Wingdings" panose="05000000000000000000" pitchFamily="2" charset="2"/>
              <a:buChar char="v"/>
            </a:pPr>
            <a:r>
              <a:rPr lang="en-US" b="1" i="0" dirty="0">
                <a:solidFill>
                  <a:srgbClr val="212121"/>
                </a:solidFill>
                <a:effectLst/>
                <a:latin typeface="Arial" panose="020B0604020202020204" pitchFamily="34" charset="0"/>
                <a:cs typeface="Arial" panose="020B0604020202020204" pitchFamily="34" charset="0"/>
              </a:rPr>
              <a:t>Recognizing ICU structure and processes of care </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Enhancing v</a:t>
            </a:r>
            <a:r>
              <a:rPr lang="en-US" b="1" i="0" dirty="0">
                <a:solidFill>
                  <a:srgbClr val="212121"/>
                </a:solidFill>
                <a:effectLst/>
                <a:latin typeface="Arial" panose="020B0604020202020204" pitchFamily="34" charset="0"/>
                <a:cs typeface="Arial" panose="020B0604020202020204" pitchFamily="34" charset="0"/>
              </a:rPr>
              <a:t>isibility and ease of implementation </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Utilizing protocols to </a:t>
            </a:r>
            <a:r>
              <a:rPr lang="en-US" b="1" i="0" dirty="0">
                <a:solidFill>
                  <a:srgbClr val="212121"/>
                </a:solidFill>
                <a:effectLst/>
                <a:latin typeface="Arial" panose="020B0604020202020204" pitchFamily="34" charset="0"/>
                <a:cs typeface="Arial" panose="020B0604020202020204" pitchFamily="34" charset="0"/>
              </a:rPr>
              <a:t>facilitate consistent communication</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Sharing successes with clinically meaningful metrics.</a:t>
            </a:r>
          </a:p>
          <a:p>
            <a:pPr marL="395288" indent="-395288">
              <a:lnSpc>
                <a:spcPts val="2600"/>
              </a:lnSpc>
              <a:spcBef>
                <a:spcPts val="0"/>
              </a:spcBef>
              <a:buClr>
                <a:srgbClr val="000066"/>
              </a:buClr>
              <a:buFont typeface="Wingdings" panose="05000000000000000000" pitchFamily="2" charset="2"/>
              <a:buChar char="v"/>
            </a:pPr>
            <a:r>
              <a:rPr lang="en-US" b="1" dirty="0">
                <a:solidFill>
                  <a:srgbClr val="212121"/>
                </a:solidFill>
                <a:latin typeface="Arial" panose="020B0604020202020204" pitchFamily="34" charset="0"/>
                <a:cs typeface="Arial" panose="020B0604020202020204" pitchFamily="34" charset="0"/>
              </a:rPr>
              <a:t>Sustaining continuous process improvement.</a:t>
            </a:r>
            <a:endParaRPr lang="en-US" b="1" dirty="0">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9D4FF2FD-C013-4DA0-B430-FEC7F9D2A874}"/>
              </a:ext>
            </a:extLst>
          </p:cNvPr>
          <p:cNvSpPr>
            <a:spLocks noChangeArrowheads="1"/>
          </p:cNvSpPr>
          <p:nvPr/>
        </p:nvSpPr>
        <p:spPr bwMode="auto">
          <a:xfrm>
            <a:off x="0" y="6127650"/>
            <a:ext cx="121919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lang="en-US" sz="2000" b="1" i="1">
                <a:solidFill>
                  <a:srgbClr val="000066"/>
                </a:solidFill>
                <a:effectLst/>
                <a:cs typeface="Arial" panose="020B0604020202020204" pitchFamily="34" charset="0"/>
              </a:rPr>
              <a:t>Jordan J, et al.  Cochrane Database Syst Rev</a:t>
            </a:r>
            <a:r>
              <a:rPr kumimoji="0" lang="en-US" altLang="en-US" sz="2000" b="1" i="1" u="none" strike="noStrike" cap="none" normalizeH="0" baseline="0">
                <a:ln>
                  <a:noFill/>
                </a:ln>
                <a:solidFill>
                  <a:srgbClr val="000066"/>
                </a:solidFill>
                <a:effectLst/>
                <a:cs typeface="Arial" panose="020B0604020202020204" pitchFamily="34" charset="0"/>
              </a:rPr>
              <a:t> 2016; 10 (10): CD011812. </a:t>
            </a:r>
          </a:p>
        </p:txBody>
      </p:sp>
    </p:spTree>
    <p:extLst>
      <p:ext uri="{BB962C8B-B14F-4D97-AF65-F5344CB8AC3E}">
        <p14:creationId xmlns:p14="http://schemas.microsoft.com/office/powerpoint/2010/main" val="2931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05C751-9559-4015-B761-801618F29DC5}"/>
              </a:ext>
            </a:extLst>
          </p:cNvPr>
          <p:cNvSpPr/>
          <p:nvPr/>
        </p:nvSpPr>
        <p:spPr>
          <a:xfrm>
            <a:off x="444138" y="2969626"/>
            <a:ext cx="11173096" cy="2650318"/>
          </a:xfrm>
          <a:prstGeom prst="rect">
            <a:avLst/>
          </a:prstGeom>
        </p:spPr>
        <p:txBody>
          <a:bodyPr wrap="square" lIns="91440" tIns="45720" rIns="91440" bIns="45720" anchor="t">
            <a:spAutoFit/>
          </a:bodyPr>
          <a:lstStyle/>
          <a:p>
            <a:pPr marL="514350" indent="-514350">
              <a:lnSpc>
                <a:spcPts val="2600"/>
              </a:lnSpc>
              <a:spcAft>
                <a:spcPts val="1500"/>
              </a:spcAft>
              <a:buClr>
                <a:srgbClr val="000066"/>
              </a:buClr>
              <a:buFont typeface="Wingdings"/>
              <a:buChar char="v"/>
              <a:tabLst>
                <a:tab pos="457200" algn="l"/>
              </a:tabLst>
            </a:pPr>
            <a:r>
              <a:rPr lang="en-US" sz="2800" b="1" dirty="0">
                <a:solidFill>
                  <a:srgbClr val="000000"/>
                </a:solidFill>
                <a:latin typeface="Arial"/>
                <a:ea typeface="Calibri" panose="020F0502020204030204" pitchFamily="34" charset="0"/>
                <a:cs typeface="Arial"/>
              </a:rPr>
              <a:t>Acknowledge that reducing waste represents a key element in optimizing critical care quality and value.</a:t>
            </a:r>
            <a:endParaRPr lang="en-US" dirty="0">
              <a:solidFill>
                <a:srgbClr val="000000"/>
              </a:solidFill>
              <a:cs typeface="Calibri"/>
            </a:endParaRPr>
          </a:p>
          <a:p>
            <a:pPr marL="514350" indent="-514350">
              <a:lnSpc>
                <a:spcPts val="2600"/>
              </a:lnSpc>
              <a:spcAft>
                <a:spcPts val="1500"/>
              </a:spcAft>
              <a:buClr>
                <a:srgbClr val="000066"/>
              </a:buClr>
              <a:buFont typeface="Wingdings"/>
              <a:buChar char="v"/>
              <a:tabLst>
                <a:tab pos="457200" algn="l"/>
              </a:tabLst>
            </a:pPr>
            <a:r>
              <a:rPr lang="en-US" sz="2800" b="1" dirty="0">
                <a:solidFill>
                  <a:srgbClr val="000000"/>
                </a:solidFill>
                <a:latin typeface="Arial"/>
                <a:ea typeface="Calibri" panose="020F0502020204030204" pitchFamily="34" charset="0"/>
                <a:cs typeface="Arial"/>
              </a:rPr>
              <a:t>Review the original Choosing Wisely® For Critical Care.</a:t>
            </a:r>
          </a:p>
          <a:p>
            <a:pPr marL="514350" indent="-514350">
              <a:lnSpc>
                <a:spcPts val="2600"/>
              </a:lnSpc>
              <a:spcAft>
                <a:spcPts val="1500"/>
              </a:spcAft>
              <a:buClr>
                <a:srgbClr val="000066"/>
              </a:buClr>
              <a:buFont typeface="Wingdings"/>
              <a:buChar char="v"/>
              <a:tabLst>
                <a:tab pos="457200" algn="l"/>
              </a:tabLst>
            </a:pPr>
            <a:r>
              <a:rPr lang="en-US" sz="2800" b="1" dirty="0">
                <a:solidFill>
                  <a:srgbClr val="000000"/>
                </a:solidFill>
                <a:latin typeface="Arial"/>
                <a:ea typeface="Calibri" panose="020F0502020204030204" pitchFamily="34" charset="0"/>
                <a:cs typeface="Arial"/>
              </a:rPr>
              <a:t>Summarize the Next Five Choosing Wisely® For Critical Care.</a:t>
            </a:r>
          </a:p>
          <a:p>
            <a:pPr marL="514350" indent="-514350">
              <a:lnSpc>
                <a:spcPts val="2600"/>
              </a:lnSpc>
              <a:spcAft>
                <a:spcPts val="1500"/>
              </a:spcAft>
              <a:buClr>
                <a:srgbClr val="000066"/>
              </a:buClr>
              <a:buFont typeface="Wingdings"/>
              <a:buChar char="v"/>
              <a:tabLst>
                <a:tab pos="457200" algn="l"/>
              </a:tabLst>
            </a:pPr>
            <a:r>
              <a:rPr lang="en-US" sz="2800" b="1" dirty="0">
                <a:solidFill>
                  <a:srgbClr val="000000"/>
                </a:solidFill>
                <a:latin typeface="Arial"/>
                <a:ea typeface="Calibri" panose="020F0502020204030204" pitchFamily="34" charset="0"/>
                <a:cs typeface="Arial"/>
              </a:rPr>
              <a:t>Appreciate the important relationships of Choosing Wisely® For Critical Care and the ICU Liberation A-F Bundle.</a:t>
            </a:r>
          </a:p>
        </p:txBody>
      </p:sp>
      <p:sp>
        <p:nvSpPr>
          <p:cNvPr id="5" name="TextBox 4">
            <a:extLst>
              <a:ext uri="{FF2B5EF4-FFF2-40B4-BE49-F238E27FC236}">
                <a16:creationId xmlns:a16="http://schemas.microsoft.com/office/drawing/2014/main" id="{2FDE290F-729E-4020-9EEF-0104259AA3DB}"/>
              </a:ext>
            </a:extLst>
          </p:cNvPr>
          <p:cNvSpPr txBox="1"/>
          <p:nvPr/>
        </p:nvSpPr>
        <p:spPr>
          <a:xfrm>
            <a:off x="4666827" y="704427"/>
            <a:ext cx="5344160" cy="369332"/>
          </a:xfrm>
          <a:prstGeom prst="rect">
            <a:avLst/>
          </a:prstGeom>
          <a:noFill/>
        </p:spPr>
        <p:txBody>
          <a:bodyPr wrap="square" rtlCol="0">
            <a:spAutoFit/>
          </a:bodyPr>
          <a:lstStyle/>
          <a:p>
            <a:endParaRPr lang="en-US" dirty="0"/>
          </a:p>
        </p:txBody>
      </p:sp>
      <p:sp>
        <p:nvSpPr>
          <p:cNvPr id="7" name="Title 1">
            <a:extLst>
              <a:ext uri="{FF2B5EF4-FFF2-40B4-BE49-F238E27FC236}">
                <a16:creationId xmlns:a16="http://schemas.microsoft.com/office/drawing/2014/main" id="{C26AD927-2E50-4B61-9799-AA6A5C8843D8}"/>
              </a:ext>
            </a:extLst>
          </p:cNvPr>
          <p:cNvSpPr txBox="1">
            <a:spLocks/>
          </p:cNvSpPr>
          <p:nvPr/>
        </p:nvSpPr>
        <p:spPr>
          <a:xfrm>
            <a:off x="0" y="618308"/>
            <a:ext cx="12192000" cy="11250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600"/>
              </a:lnSpc>
            </a:pPr>
            <a:r>
              <a:rPr lang="en-US" sz="4000" b="1" dirty="0">
                <a:solidFill>
                  <a:srgbClr val="000066"/>
                </a:solidFill>
                <a:latin typeface="Arial" panose="020B0604020202020204" pitchFamily="34" charset="0"/>
                <a:cs typeface="Arial" panose="020B0604020202020204" pitchFamily="34" charset="0"/>
              </a:rPr>
              <a:t>Promoting Value In Critical Care By Implementing (Next Five) Choosing Wisely® For Critical Care</a:t>
            </a:r>
          </a:p>
        </p:txBody>
      </p:sp>
    </p:spTree>
    <p:extLst>
      <p:ext uri="{BB962C8B-B14F-4D97-AF65-F5344CB8AC3E}">
        <p14:creationId xmlns:p14="http://schemas.microsoft.com/office/powerpoint/2010/main" val="498261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583D-94F5-4D38-84A8-0BF5320F60B0}"/>
              </a:ext>
            </a:extLst>
          </p:cNvPr>
          <p:cNvSpPr>
            <a:spLocks noGrp="1"/>
          </p:cNvSpPr>
          <p:nvPr>
            <p:ph type="title"/>
          </p:nvPr>
        </p:nvSpPr>
        <p:spPr>
          <a:xfrm>
            <a:off x="0" y="138700"/>
            <a:ext cx="12192000" cy="906326"/>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SCCM ICU Liberation A-F Bundle</a:t>
            </a:r>
          </a:p>
        </p:txBody>
      </p:sp>
      <p:pic>
        <p:nvPicPr>
          <p:cNvPr id="4" name="Picture 3">
            <a:extLst>
              <a:ext uri="{FF2B5EF4-FFF2-40B4-BE49-F238E27FC236}">
                <a16:creationId xmlns:a16="http://schemas.microsoft.com/office/drawing/2014/main" id="{F7643563-0B64-480C-846F-9C029DB0B4B8}"/>
              </a:ext>
            </a:extLst>
          </p:cNvPr>
          <p:cNvPicPr>
            <a:picLocks noChangeAspect="1"/>
          </p:cNvPicPr>
          <p:nvPr/>
        </p:nvPicPr>
        <p:blipFill rotWithShape="1">
          <a:blip r:embed="rId2"/>
          <a:srcRect b="1714"/>
          <a:stretch/>
        </p:blipFill>
        <p:spPr>
          <a:xfrm>
            <a:off x="1392119" y="1017960"/>
            <a:ext cx="9229621" cy="5334072"/>
          </a:xfrm>
          <a:prstGeom prst="rect">
            <a:avLst/>
          </a:prstGeom>
        </p:spPr>
      </p:pic>
      <p:sp>
        <p:nvSpPr>
          <p:cNvPr id="5" name="Rectangle 4">
            <a:extLst>
              <a:ext uri="{FF2B5EF4-FFF2-40B4-BE49-F238E27FC236}">
                <a16:creationId xmlns:a16="http://schemas.microsoft.com/office/drawing/2014/main" id="{6C5F81D2-9D2B-41B2-9C37-435462E703D4}"/>
              </a:ext>
            </a:extLst>
          </p:cNvPr>
          <p:cNvSpPr/>
          <p:nvPr/>
        </p:nvSpPr>
        <p:spPr>
          <a:xfrm>
            <a:off x="5704114" y="2296889"/>
            <a:ext cx="2403566" cy="7053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3FE772-A7CA-4E25-A0A1-B3E7F4EEAA68}"/>
              </a:ext>
            </a:extLst>
          </p:cNvPr>
          <p:cNvSpPr/>
          <p:nvPr/>
        </p:nvSpPr>
        <p:spPr>
          <a:xfrm>
            <a:off x="0" y="6348193"/>
            <a:ext cx="12192000" cy="400110"/>
          </a:xfrm>
          <a:prstGeom prst="rect">
            <a:avLst/>
          </a:prstGeom>
        </p:spPr>
        <p:txBody>
          <a:bodyPr wrap="square">
            <a:spAutoFit/>
          </a:bodyPr>
          <a:lstStyle/>
          <a:p>
            <a:pPr marL="177800" marR="0" indent="-292100" algn="ctr">
              <a:spcBef>
                <a:spcPts val="0"/>
              </a:spcBef>
            </a:pPr>
            <a:r>
              <a:rPr lang="en-US" sz="2000" b="1" i="1" dirty="0">
                <a:solidFill>
                  <a:srgbClr val="000066"/>
                </a:solidFill>
                <a:latin typeface="Arial" panose="020B0604020202020204" pitchFamily="34" charset="0"/>
                <a:ea typeface="Calibri" panose="020F0502020204030204" pitchFamily="34" charset="0"/>
              </a:rPr>
              <a:t>Ely EW.  </a:t>
            </a:r>
            <a:r>
              <a:rPr lang="en-US" sz="2000" b="1" i="1" dirty="0" err="1">
                <a:solidFill>
                  <a:srgbClr val="000066"/>
                </a:solidFill>
                <a:latin typeface="Arial" panose="020B0604020202020204" pitchFamily="34" charset="0"/>
                <a:ea typeface="Calibri" panose="020F0502020204030204" pitchFamily="34" charset="0"/>
              </a:rPr>
              <a:t>Crit</a:t>
            </a:r>
            <a:r>
              <a:rPr lang="en-US" sz="2000" b="1" i="1" dirty="0">
                <a:solidFill>
                  <a:srgbClr val="000066"/>
                </a:solidFill>
                <a:latin typeface="Arial" panose="020B0604020202020204" pitchFamily="34" charset="0"/>
                <a:ea typeface="Calibri" panose="020F0502020204030204" pitchFamily="34" charset="0"/>
              </a:rPr>
              <a:t> Care Med 2017; 45 (2): 321-330.</a:t>
            </a:r>
          </a:p>
        </p:txBody>
      </p:sp>
    </p:spTree>
    <p:extLst>
      <p:ext uri="{BB962C8B-B14F-4D97-AF65-F5344CB8AC3E}">
        <p14:creationId xmlns:p14="http://schemas.microsoft.com/office/powerpoint/2010/main" val="311870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732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5" name="Rectangle 4">
            <a:extLst>
              <a:ext uri="{FF2B5EF4-FFF2-40B4-BE49-F238E27FC236}">
                <a16:creationId xmlns:a16="http://schemas.microsoft.com/office/drawing/2014/main" id="{59B56594-688A-4412-9F4F-0823CFD4AE58}"/>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pic>
        <p:nvPicPr>
          <p:cNvPr id="6" name="Picture 5">
            <a:extLst>
              <a:ext uri="{FF2B5EF4-FFF2-40B4-BE49-F238E27FC236}">
                <a16:creationId xmlns:a16="http://schemas.microsoft.com/office/drawing/2014/main" id="{375CD829-C1C0-433F-BE85-F3CBE29998A3}"/>
              </a:ext>
            </a:extLst>
          </p:cNvPr>
          <p:cNvPicPr>
            <a:picLocks noChangeAspect="1"/>
          </p:cNvPicPr>
          <p:nvPr/>
        </p:nvPicPr>
        <p:blipFill>
          <a:blip r:embed="rId2"/>
          <a:stretch>
            <a:fillRect/>
          </a:stretch>
        </p:blipFill>
        <p:spPr>
          <a:xfrm>
            <a:off x="-1" y="2719413"/>
            <a:ext cx="12194369" cy="1419450"/>
          </a:xfrm>
          <a:prstGeom prst="rect">
            <a:avLst/>
          </a:prstGeom>
        </p:spPr>
      </p:pic>
      <p:sp>
        <p:nvSpPr>
          <p:cNvPr id="7" name="Rectangle 6">
            <a:extLst>
              <a:ext uri="{FF2B5EF4-FFF2-40B4-BE49-F238E27FC236}">
                <a16:creationId xmlns:a16="http://schemas.microsoft.com/office/drawing/2014/main" id="{34AFBA9C-BF73-4EDE-A200-5BF5308F90F7}"/>
              </a:ext>
            </a:extLst>
          </p:cNvPr>
          <p:cNvSpPr/>
          <p:nvPr/>
        </p:nvSpPr>
        <p:spPr>
          <a:xfrm>
            <a:off x="841247" y="3182112"/>
            <a:ext cx="11350751"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11D6FE-E656-4339-8782-45FDB14F42BE}"/>
              </a:ext>
            </a:extLst>
          </p:cNvPr>
          <p:cNvSpPr txBox="1"/>
          <p:nvPr/>
        </p:nvSpPr>
        <p:spPr>
          <a:xfrm>
            <a:off x="841248" y="3163824"/>
            <a:ext cx="11073384" cy="1478033"/>
          </a:xfrm>
          <a:prstGeom prst="rect">
            <a:avLst/>
          </a:prstGeom>
          <a:solidFill>
            <a:schemeClr val="bg1"/>
          </a:solidFill>
        </p:spPr>
        <p:txBody>
          <a:bodyPr wrap="square" rtlCol="0">
            <a:spAutoFit/>
          </a:bodyPr>
          <a:lstStyle/>
          <a:p>
            <a:pPr>
              <a:lnSpc>
                <a:spcPts val="1800"/>
              </a:lnSpc>
            </a:pPr>
            <a:r>
              <a:rPr lang="en-US" sz="2000" b="1" dirty="0">
                <a:latin typeface="Arial" panose="020B0604020202020204" pitchFamily="34" charset="0"/>
                <a:cs typeface="Arial" panose="020B0604020202020204" pitchFamily="34" charset="0"/>
              </a:rPr>
              <a:t>In addition to employing microbe-directed therapy, a core principle of antibiotic stewardship is limiting antimicrobial therapy to the shortest effective duration.  As a general rule, antimicrobials should be discontinued when the condition for which they were prescribed has been adequately treated, as one strategy to ensure access to effective antimicrobials, at a time when increased antimicrobial resistance represents a global health care challenge.</a:t>
            </a:r>
          </a:p>
        </p:txBody>
      </p:sp>
    </p:spTree>
    <p:extLst>
      <p:ext uri="{BB962C8B-B14F-4D97-AF65-F5344CB8AC3E}">
        <p14:creationId xmlns:p14="http://schemas.microsoft.com/office/powerpoint/2010/main" val="142734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28DF-3EC0-4E34-B23B-CA328F09AEE0}"/>
              </a:ext>
            </a:extLst>
          </p:cNvPr>
          <p:cNvSpPr>
            <a:spLocks noGrp="1"/>
          </p:cNvSpPr>
          <p:nvPr>
            <p:ph type="title"/>
          </p:nvPr>
        </p:nvSpPr>
        <p:spPr>
          <a:xfrm>
            <a:off x="0" y="365125"/>
            <a:ext cx="12192000" cy="759587"/>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Adverse Effects of Antimicrobials</a:t>
            </a:r>
          </a:p>
        </p:txBody>
      </p:sp>
      <p:pic>
        <p:nvPicPr>
          <p:cNvPr id="5" name="Picture 4">
            <a:extLst>
              <a:ext uri="{FF2B5EF4-FFF2-40B4-BE49-F238E27FC236}">
                <a16:creationId xmlns:a16="http://schemas.microsoft.com/office/drawing/2014/main" id="{33BBDD96-9A4F-4841-902C-019EBB0F5320}"/>
              </a:ext>
            </a:extLst>
          </p:cNvPr>
          <p:cNvPicPr>
            <a:picLocks noChangeAspect="1"/>
          </p:cNvPicPr>
          <p:nvPr/>
        </p:nvPicPr>
        <p:blipFill>
          <a:blip r:embed="rId2"/>
          <a:stretch>
            <a:fillRect/>
          </a:stretch>
        </p:blipFill>
        <p:spPr>
          <a:xfrm>
            <a:off x="7039595" y="1655064"/>
            <a:ext cx="2909700" cy="2487168"/>
          </a:xfrm>
          <a:prstGeom prst="rect">
            <a:avLst/>
          </a:prstGeom>
        </p:spPr>
      </p:pic>
      <p:sp>
        <p:nvSpPr>
          <p:cNvPr id="7" name="TextBox 6">
            <a:extLst>
              <a:ext uri="{FF2B5EF4-FFF2-40B4-BE49-F238E27FC236}">
                <a16:creationId xmlns:a16="http://schemas.microsoft.com/office/drawing/2014/main" id="{BFE68EC2-1230-4375-A6BB-9842E0712B99}"/>
              </a:ext>
            </a:extLst>
          </p:cNvPr>
          <p:cNvSpPr txBox="1"/>
          <p:nvPr/>
        </p:nvSpPr>
        <p:spPr>
          <a:xfrm>
            <a:off x="1124712" y="1600200"/>
            <a:ext cx="10460736" cy="4144724"/>
          </a:xfrm>
          <a:prstGeom prst="rect">
            <a:avLst/>
          </a:prstGeom>
          <a:noFill/>
        </p:spPr>
        <p:txBody>
          <a:bodyPr wrap="square">
            <a:spAutoFit/>
          </a:bodyPr>
          <a:lstStyle/>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Antimicrobial resistance</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Fungal infections</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Drug interactions</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Rash, photosensitivity</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Allergy, anaphylaxis</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Increased health care costs</a:t>
            </a:r>
          </a:p>
          <a:p>
            <a:pPr marL="285750" indent="-285750">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 Acute kidney injury, hepatotoxicity, marrow suppression</a:t>
            </a:r>
          </a:p>
          <a:p>
            <a:pPr marL="347663" indent="-347663">
              <a:lnSpc>
                <a:spcPts val="2600"/>
              </a:lnSpc>
              <a:spcAft>
                <a:spcPts val="8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Gastrointestinal injury: nausea/vomiting, loss of appetite, alteration of microbiome, injury of GI epithelia, diarrhea,  </a:t>
            </a:r>
            <a:r>
              <a:rPr lang="en-US" sz="2800" b="1" i="1" dirty="0">
                <a:latin typeface="Arial" panose="020B0604020202020204" pitchFamily="34" charset="0"/>
                <a:cs typeface="Arial" panose="020B0604020202020204" pitchFamily="34" charset="0"/>
              </a:rPr>
              <a:t>C. difficile </a:t>
            </a:r>
            <a:r>
              <a:rPr lang="en-US" sz="2800" b="1" dirty="0">
                <a:latin typeface="Arial" panose="020B0604020202020204" pitchFamily="34" charset="0"/>
                <a:cs typeface="Arial" panose="020B0604020202020204" pitchFamily="34" charset="0"/>
              </a:rPr>
              <a:t>colitis</a:t>
            </a:r>
          </a:p>
        </p:txBody>
      </p:sp>
      <p:sp>
        <p:nvSpPr>
          <p:cNvPr id="11" name="TextBox 10">
            <a:extLst>
              <a:ext uri="{FF2B5EF4-FFF2-40B4-BE49-F238E27FC236}">
                <a16:creationId xmlns:a16="http://schemas.microsoft.com/office/drawing/2014/main" id="{F8A7FA37-070E-4B82-8D6E-1A8AA9F6E81B}"/>
              </a:ext>
            </a:extLst>
          </p:cNvPr>
          <p:cNvSpPr txBox="1"/>
          <p:nvPr/>
        </p:nvSpPr>
        <p:spPr>
          <a:xfrm>
            <a:off x="0" y="6013222"/>
            <a:ext cx="12192000" cy="400110"/>
          </a:xfrm>
          <a:prstGeom prst="rect">
            <a:avLst/>
          </a:prstGeom>
          <a:noFill/>
        </p:spPr>
        <p:txBody>
          <a:bodyPr wrap="square">
            <a:spAutoFit/>
          </a:bodyPr>
          <a:lstStyle/>
          <a:p>
            <a:pPr algn="ctr"/>
            <a:r>
              <a:rPr lang="en-US" sz="2000" b="1" i="1" dirty="0">
                <a:solidFill>
                  <a:srgbClr val="000066"/>
                </a:solidFill>
                <a:latin typeface="Arial" panose="020B0604020202020204" pitchFamily="34" charset="0"/>
                <a:cs typeface="Arial" panose="020B0604020202020204" pitchFamily="34" charset="0"/>
              </a:rPr>
              <a:t>https://www.drugs.com/article/antibiotic-sideeffects-allergies-reactions.html</a:t>
            </a:r>
          </a:p>
        </p:txBody>
      </p:sp>
    </p:spTree>
    <p:extLst>
      <p:ext uri="{BB962C8B-B14F-4D97-AF65-F5344CB8AC3E}">
        <p14:creationId xmlns:p14="http://schemas.microsoft.com/office/powerpoint/2010/main" val="21124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8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A37BC-E844-412F-8309-15469DC9DF06}"/>
              </a:ext>
            </a:extLst>
          </p:cNvPr>
          <p:cNvPicPr>
            <a:picLocks noChangeAspect="1"/>
          </p:cNvPicPr>
          <p:nvPr/>
        </p:nvPicPr>
        <p:blipFill rotWithShape="1">
          <a:blip r:embed="rId2"/>
          <a:srcRect r="431"/>
          <a:stretch/>
        </p:blipFill>
        <p:spPr>
          <a:xfrm>
            <a:off x="1145505" y="19413"/>
            <a:ext cx="9946168" cy="6838587"/>
          </a:xfrm>
          <a:prstGeom prst="rect">
            <a:avLst/>
          </a:prstGeom>
        </p:spPr>
      </p:pic>
      <p:sp>
        <p:nvSpPr>
          <p:cNvPr id="6" name="TextBox 5">
            <a:extLst>
              <a:ext uri="{FF2B5EF4-FFF2-40B4-BE49-F238E27FC236}">
                <a16:creationId xmlns:a16="http://schemas.microsoft.com/office/drawing/2014/main" id="{53200A71-66B9-4EE0-928B-E63D39509014}"/>
              </a:ext>
            </a:extLst>
          </p:cNvPr>
          <p:cNvSpPr txBox="1"/>
          <p:nvPr/>
        </p:nvSpPr>
        <p:spPr>
          <a:xfrm>
            <a:off x="1060704" y="1014984"/>
            <a:ext cx="7351776" cy="1759456"/>
          </a:xfrm>
          <a:prstGeom prst="rect">
            <a:avLst/>
          </a:prstGeom>
          <a:noFill/>
        </p:spPr>
        <p:txBody>
          <a:bodyPr wrap="square">
            <a:spAutoFit/>
          </a:bodyPr>
          <a:lstStyle/>
          <a:p>
            <a:pPr>
              <a:lnSpc>
                <a:spcPts val="2600"/>
              </a:lnSpc>
            </a:pPr>
            <a:r>
              <a:rPr lang="en-US" sz="2800" b="1" dirty="0">
                <a:latin typeface="Arial" panose="020B0604020202020204" pitchFamily="34" charset="0"/>
                <a:cs typeface="Arial" panose="020B0604020202020204" pitchFamily="34" charset="0"/>
              </a:rPr>
              <a:t>More than 2.8 million antibiotic-resistant infections occur in the U.S. annually, and </a:t>
            </a:r>
          </a:p>
          <a:p>
            <a:pPr>
              <a:lnSpc>
                <a:spcPts val="2600"/>
              </a:lnSpc>
            </a:pPr>
            <a:r>
              <a:rPr lang="en-US" sz="2800" b="1" dirty="0">
                <a:latin typeface="Arial" panose="020B0604020202020204" pitchFamily="34" charset="0"/>
                <a:cs typeface="Arial" panose="020B0604020202020204" pitchFamily="34" charset="0"/>
              </a:rPr>
              <a:t>&gt;35,000 people die as a result. In addition, 223,900 cases of </a:t>
            </a:r>
            <a:r>
              <a:rPr lang="en-US" sz="2800" b="1" i="1" dirty="0">
                <a:latin typeface="Arial" panose="020B0604020202020204" pitchFamily="34" charset="0"/>
                <a:cs typeface="Arial" panose="020B0604020202020204" pitchFamily="34" charset="0"/>
              </a:rPr>
              <a:t>C. difficile </a:t>
            </a:r>
            <a:r>
              <a:rPr lang="en-US" sz="2800" b="1" dirty="0">
                <a:latin typeface="Arial" panose="020B0604020202020204" pitchFamily="34" charset="0"/>
                <a:cs typeface="Arial" panose="020B0604020202020204" pitchFamily="34" charset="0"/>
              </a:rPr>
              <a:t>occurred in </a:t>
            </a:r>
          </a:p>
          <a:p>
            <a:pPr>
              <a:lnSpc>
                <a:spcPts val="2600"/>
              </a:lnSpc>
            </a:pPr>
            <a:r>
              <a:rPr lang="en-US" sz="2800" b="1" dirty="0">
                <a:latin typeface="Arial" panose="020B0604020202020204" pitchFamily="34" charset="0"/>
                <a:cs typeface="Arial" panose="020B0604020202020204" pitchFamily="34" charset="0"/>
              </a:rPr>
              <a:t>2017 and &gt;12,800 people died.</a:t>
            </a:r>
          </a:p>
        </p:txBody>
      </p:sp>
      <p:sp>
        <p:nvSpPr>
          <p:cNvPr id="7" name="TextBox 6">
            <a:extLst>
              <a:ext uri="{FF2B5EF4-FFF2-40B4-BE49-F238E27FC236}">
                <a16:creationId xmlns:a16="http://schemas.microsoft.com/office/drawing/2014/main" id="{9FD9E053-77F2-4155-9216-D269082247C1}"/>
              </a:ext>
            </a:extLst>
          </p:cNvPr>
          <p:cNvSpPr txBox="1"/>
          <p:nvPr/>
        </p:nvSpPr>
        <p:spPr>
          <a:xfrm>
            <a:off x="3410712" y="82296"/>
            <a:ext cx="6493637" cy="759182"/>
          </a:xfrm>
          <a:prstGeom prst="rect">
            <a:avLst/>
          </a:prstGeom>
          <a:solidFill>
            <a:schemeClr val="bg1"/>
          </a:solidFill>
        </p:spPr>
        <p:txBody>
          <a:bodyPr wrap="none" rtlCol="0">
            <a:spAutoFit/>
          </a:bodyPr>
          <a:lstStyle/>
          <a:p>
            <a:pPr algn="r">
              <a:lnSpc>
                <a:spcPts val="2600"/>
              </a:lnSpc>
            </a:pPr>
            <a:r>
              <a:rPr lang="en-US" sz="2800" b="1" dirty="0">
                <a:latin typeface="Arial" panose="020B0604020202020204" pitchFamily="34" charset="0"/>
                <a:cs typeface="Arial" panose="020B0604020202020204" pitchFamily="34" charset="0"/>
              </a:rPr>
              <a:t>ANTIBIOTIC RESISTANCE THREATS </a:t>
            </a:r>
          </a:p>
          <a:p>
            <a:pPr algn="r">
              <a:lnSpc>
                <a:spcPts val="2600"/>
              </a:lnSpc>
            </a:pPr>
            <a:r>
              <a:rPr lang="en-US" sz="2800" b="1" dirty="0">
                <a:latin typeface="Arial" panose="020B0604020202020204" pitchFamily="34" charset="0"/>
                <a:cs typeface="Arial" panose="020B0604020202020204" pitchFamily="34" charset="0"/>
              </a:rPr>
              <a:t>IN THE UNITED STATES</a:t>
            </a:r>
          </a:p>
        </p:txBody>
      </p:sp>
      <p:sp>
        <p:nvSpPr>
          <p:cNvPr id="9" name="TextBox 8">
            <a:extLst>
              <a:ext uri="{FF2B5EF4-FFF2-40B4-BE49-F238E27FC236}">
                <a16:creationId xmlns:a16="http://schemas.microsoft.com/office/drawing/2014/main" id="{7B1F938F-8DA3-497C-A1ED-E6E6DAD326B2}"/>
              </a:ext>
            </a:extLst>
          </p:cNvPr>
          <p:cNvSpPr txBox="1"/>
          <p:nvPr/>
        </p:nvSpPr>
        <p:spPr>
          <a:xfrm>
            <a:off x="1163574" y="3311575"/>
            <a:ext cx="5228082" cy="1015663"/>
          </a:xfrm>
          <a:prstGeom prst="rect">
            <a:avLst/>
          </a:prstGeom>
          <a:noFill/>
        </p:spPr>
        <p:txBody>
          <a:bodyPr wrap="square">
            <a:spAutoFit/>
          </a:bodyPr>
          <a:lstStyle/>
          <a:p>
            <a:pPr algn="ctr"/>
            <a:r>
              <a:rPr lang="fr-FR" sz="2000" b="1" i="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www.cdc.gov/</a:t>
            </a:r>
            <a:endParaRPr lang="fr-FR" sz="2000" b="1" i="1" dirty="0">
              <a:solidFill>
                <a:schemeClr val="bg1"/>
              </a:solidFill>
              <a:latin typeface="Arial" panose="020B0604020202020204" pitchFamily="34" charset="0"/>
              <a:cs typeface="Arial" panose="020B0604020202020204" pitchFamily="34" charset="0"/>
            </a:endParaRPr>
          </a:p>
          <a:p>
            <a:pPr algn="ctr"/>
            <a:r>
              <a:rPr lang="fr-FR" sz="2000" b="1" i="1" dirty="0" err="1">
                <a:solidFill>
                  <a:schemeClr val="bg1"/>
                </a:solidFill>
                <a:latin typeface="Arial" panose="020B0604020202020204" pitchFamily="34" charset="0"/>
                <a:cs typeface="Arial" panose="020B0604020202020204" pitchFamily="34" charset="0"/>
              </a:rPr>
              <a:t>DrugResistance</a:t>
            </a:r>
            <a:r>
              <a:rPr lang="fr-FR" sz="2000" b="1" i="1" dirty="0">
                <a:solidFill>
                  <a:schemeClr val="bg1"/>
                </a:solidFill>
                <a:latin typeface="Arial" panose="020B0604020202020204" pitchFamily="34" charset="0"/>
                <a:cs typeface="Arial" panose="020B0604020202020204" pitchFamily="34" charset="0"/>
              </a:rPr>
              <a:t>/</a:t>
            </a:r>
            <a:r>
              <a:rPr lang="fr-FR" sz="2000" b="1" i="1" dirty="0" err="1">
                <a:solidFill>
                  <a:schemeClr val="bg1"/>
                </a:solidFill>
                <a:latin typeface="Arial" panose="020B0604020202020204" pitchFamily="34" charset="0"/>
                <a:cs typeface="Arial" panose="020B0604020202020204" pitchFamily="34" charset="0"/>
              </a:rPr>
              <a:t>Biggest-Threats</a:t>
            </a:r>
            <a:r>
              <a:rPr lang="fr-FR" sz="2000" b="1" i="1" dirty="0">
                <a:solidFill>
                  <a:schemeClr val="bg1"/>
                </a:solidFill>
                <a:latin typeface="Arial" panose="020B0604020202020204" pitchFamily="34" charset="0"/>
                <a:cs typeface="Arial" panose="020B0604020202020204" pitchFamily="34" charset="0"/>
              </a:rPr>
              <a:t> doi.org/10.15620/cdc:82532</a:t>
            </a:r>
            <a:endParaRPr lang="en-US" sz="2000" b="1"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87B495B-B69F-499D-B771-1CB0E34E54B3}"/>
              </a:ext>
            </a:extLst>
          </p:cNvPr>
          <p:cNvSpPr txBox="1"/>
          <p:nvPr/>
        </p:nvSpPr>
        <p:spPr>
          <a:xfrm>
            <a:off x="8567928" y="1115568"/>
            <a:ext cx="1896673" cy="1015663"/>
          </a:xfrm>
          <a:prstGeom prst="rect">
            <a:avLst/>
          </a:prstGeom>
          <a:solidFill>
            <a:schemeClr val="bg1"/>
          </a:solidFill>
        </p:spPr>
        <p:txBody>
          <a:bodyPr wrap="none" rtlCol="0">
            <a:spAutoFit/>
          </a:bodyPr>
          <a:lstStyle/>
          <a:p>
            <a:r>
              <a:rPr lang="en-US" sz="6000" b="1"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32212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E03D-6571-4CB2-A9AC-DD5B35FC7440}"/>
              </a:ext>
            </a:extLst>
          </p:cNvPr>
          <p:cNvSpPr>
            <a:spLocks noGrp="1"/>
          </p:cNvSpPr>
          <p:nvPr>
            <p:ph type="title"/>
          </p:nvPr>
        </p:nvSpPr>
        <p:spPr>
          <a:xfrm>
            <a:off x="0" y="129379"/>
            <a:ext cx="12192000" cy="1325563"/>
          </a:xfrm>
        </p:spPr>
        <p:txBody>
          <a:bodyPr>
            <a:norm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Antimicrobial Stewardship Is </a:t>
            </a:r>
            <a:b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b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Crucial for Value-Based Care</a:t>
            </a:r>
          </a:p>
        </p:txBody>
      </p:sp>
      <p:sp>
        <p:nvSpPr>
          <p:cNvPr id="3" name="Content Placeholder 2">
            <a:extLst>
              <a:ext uri="{FF2B5EF4-FFF2-40B4-BE49-F238E27FC236}">
                <a16:creationId xmlns:a16="http://schemas.microsoft.com/office/drawing/2014/main" id="{E03F632F-7FAF-4D40-BFA3-01ECD4A8D7B4}"/>
              </a:ext>
            </a:extLst>
          </p:cNvPr>
          <p:cNvSpPr>
            <a:spLocks noGrp="1"/>
          </p:cNvSpPr>
          <p:nvPr>
            <p:ph idx="1"/>
          </p:nvPr>
        </p:nvSpPr>
        <p:spPr>
          <a:xfrm>
            <a:off x="5831466" y="1850634"/>
            <a:ext cx="5100321" cy="2821950"/>
          </a:xfrm>
        </p:spPr>
        <p:txBody>
          <a:bodyPr>
            <a:noAutofit/>
          </a:bodyPr>
          <a:lstStyle/>
          <a:p>
            <a:pPr marL="0" indent="0">
              <a:lnSpc>
                <a:spcPts val="2600"/>
              </a:lnSpc>
              <a:spcBef>
                <a:spcPts val="0"/>
              </a:spcBef>
              <a:buNone/>
            </a:pPr>
            <a:r>
              <a:rPr lang="en-US" b="1" dirty="0">
                <a:latin typeface="Arial" panose="020B0604020202020204" pitchFamily="34" charset="0"/>
                <a:cs typeface="Arial" panose="020B0604020202020204" pitchFamily="34" charset="0"/>
              </a:rPr>
              <a:t>Appropriate antimicrobial stewardship that includes optimal selection, dose, and   duration of treatment, as well as control of antibiotic use, will prevent or slow the emergence of resistance among microorganisms. </a:t>
            </a:r>
          </a:p>
        </p:txBody>
      </p:sp>
      <p:sp>
        <p:nvSpPr>
          <p:cNvPr id="4" name="TextBox 3">
            <a:extLst>
              <a:ext uri="{FF2B5EF4-FFF2-40B4-BE49-F238E27FC236}">
                <a16:creationId xmlns:a16="http://schemas.microsoft.com/office/drawing/2014/main" id="{B7FC4940-6CC9-47E9-BC74-2DED195336BF}"/>
              </a:ext>
            </a:extLst>
          </p:cNvPr>
          <p:cNvSpPr txBox="1"/>
          <p:nvPr/>
        </p:nvSpPr>
        <p:spPr>
          <a:xfrm>
            <a:off x="0" y="6016363"/>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ISDA. Clin Infect Dis 1997; 25 (3): 584-599.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Fridkin</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SK, et al. MMWR 2014; 63.</a:t>
            </a:r>
          </a:p>
        </p:txBody>
      </p:sp>
      <p:sp>
        <p:nvSpPr>
          <p:cNvPr id="5" name="TextBox 4">
            <a:extLst>
              <a:ext uri="{FF2B5EF4-FFF2-40B4-BE49-F238E27FC236}">
                <a16:creationId xmlns:a16="http://schemas.microsoft.com/office/drawing/2014/main" id="{8C48BC4C-3254-473C-8187-2DAD9FF0EED8}"/>
              </a:ext>
            </a:extLst>
          </p:cNvPr>
          <p:cNvSpPr txBox="1"/>
          <p:nvPr/>
        </p:nvSpPr>
        <p:spPr>
          <a:xfrm>
            <a:off x="1" y="5036335"/>
            <a:ext cx="12192000" cy="759182"/>
          </a:xfrm>
          <a:prstGeom prst="rect">
            <a:avLst/>
          </a:prstGeom>
          <a:noFill/>
        </p:spPr>
        <p:txBody>
          <a:bodyPr wrap="square" rtlCol="0">
            <a:spAutoFit/>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However, 20-50% of all antibiotics prescribed in U.S. acute               care hospitals are either unnecessary or inappropriate.</a:t>
            </a:r>
          </a:p>
        </p:txBody>
      </p:sp>
      <p:pic>
        <p:nvPicPr>
          <p:cNvPr id="8" name="Picture 7">
            <a:extLst>
              <a:ext uri="{FF2B5EF4-FFF2-40B4-BE49-F238E27FC236}">
                <a16:creationId xmlns:a16="http://schemas.microsoft.com/office/drawing/2014/main" id="{98360EA8-C286-4DF8-BAFA-57F297DDE3F6}"/>
              </a:ext>
            </a:extLst>
          </p:cNvPr>
          <p:cNvPicPr>
            <a:picLocks noChangeAspect="1"/>
          </p:cNvPicPr>
          <p:nvPr/>
        </p:nvPicPr>
        <p:blipFill>
          <a:blip r:embed="rId2"/>
          <a:stretch>
            <a:fillRect/>
          </a:stretch>
        </p:blipFill>
        <p:spPr>
          <a:xfrm>
            <a:off x="552640" y="2048256"/>
            <a:ext cx="4905375" cy="2248281"/>
          </a:xfrm>
          <a:prstGeom prst="rect">
            <a:avLst/>
          </a:prstGeom>
        </p:spPr>
      </p:pic>
    </p:spTree>
    <p:extLst>
      <p:ext uri="{BB962C8B-B14F-4D97-AF65-F5344CB8AC3E}">
        <p14:creationId xmlns:p14="http://schemas.microsoft.com/office/powerpoint/2010/main" val="27331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51BE5-339A-4558-BC88-4661D6CF936C}"/>
              </a:ext>
            </a:extLst>
          </p:cNvPr>
          <p:cNvSpPr>
            <a:spLocks noGrp="1"/>
          </p:cNvSpPr>
          <p:nvPr>
            <p:ph idx="1"/>
          </p:nvPr>
        </p:nvSpPr>
        <p:spPr>
          <a:xfrm>
            <a:off x="914406" y="2418560"/>
            <a:ext cx="10186987" cy="3389314"/>
          </a:xfrm>
        </p:spPr>
        <p:txBody>
          <a:bodyPr>
            <a:noAutofit/>
          </a:bodyPr>
          <a:lstStyle/>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Leadership commitment: Adequate resources</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Accountability: Responsible single leader </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Drug expertise: Responsible single pharmacist leader</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Action: Implementing at least one recommended action</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Tracking:  Monitoring antibiotic patterns</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Reporting: Regular reporting to relevant staff</a:t>
            </a:r>
          </a:p>
          <a:p>
            <a:pPr marL="457200" indent="-457200">
              <a:lnSpc>
                <a:spcPts val="2600"/>
              </a:lnSpc>
              <a:spcBef>
                <a:spcPts val="0"/>
              </a:spcBef>
              <a:spcAft>
                <a:spcPts val="12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Education: Educating clinicians</a:t>
            </a:r>
          </a:p>
          <a:p>
            <a:pPr>
              <a:lnSpc>
                <a:spcPts val="2600"/>
              </a:lnSpc>
              <a:spcBef>
                <a:spcPts val="0"/>
              </a:spcBef>
              <a:spcAft>
                <a:spcPts val="1200"/>
              </a:spcAft>
              <a:buClr>
                <a:srgbClr val="000066"/>
              </a:buClr>
              <a:buFont typeface="Wingdings" panose="05000000000000000000" pitchFamily="2" charset="2"/>
              <a:buChar char="v"/>
            </a:pPr>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1AD90BC-AAFB-480C-99A9-88C026C634F0}"/>
              </a:ext>
            </a:extLst>
          </p:cNvPr>
          <p:cNvSpPr txBox="1"/>
          <p:nvPr/>
        </p:nvSpPr>
        <p:spPr>
          <a:xfrm>
            <a:off x="1" y="6043611"/>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https://www.cdc.gov/antibiotic-use/healthcare/implementation/core-elements.html</a:t>
            </a:r>
            <a:endPar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532AC499-44DA-4FCC-9DCB-0339728FB279}"/>
              </a:ext>
            </a:extLst>
          </p:cNvPr>
          <p:cNvPicPr>
            <a:picLocks noChangeAspect="1"/>
          </p:cNvPicPr>
          <p:nvPr/>
        </p:nvPicPr>
        <p:blipFill rotWithShape="1">
          <a:blip r:embed="rId2"/>
          <a:srcRect t="11067" b="9596"/>
          <a:stretch/>
        </p:blipFill>
        <p:spPr>
          <a:xfrm>
            <a:off x="1" y="-21432"/>
            <a:ext cx="12192000" cy="2064545"/>
          </a:xfrm>
          <a:prstGeom prst="rect">
            <a:avLst/>
          </a:prstGeom>
        </p:spPr>
      </p:pic>
    </p:spTree>
    <p:extLst>
      <p:ext uri="{BB962C8B-B14F-4D97-AF65-F5344CB8AC3E}">
        <p14:creationId xmlns:p14="http://schemas.microsoft.com/office/powerpoint/2010/main" val="28134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732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5" name="Rectangle 4">
            <a:extLst>
              <a:ext uri="{FF2B5EF4-FFF2-40B4-BE49-F238E27FC236}">
                <a16:creationId xmlns:a16="http://schemas.microsoft.com/office/drawing/2014/main" id="{59B56594-688A-4412-9F4F-0823CFD4AE58}"/>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a:t>
            </a:r>
            <a:r>
              <a:rPr lang="en-US" sz="2000" b="1" i="1" dirty="0">
                <a:solidFill>
                  <a:srgbClr val="000066"/>
                </a:solidFill>
                <a:latin typeface="Arial" panose="020B0604020202020204" pitchFamily="34" charset="0"/>
                <a:ea typeface="Calibri" panose="020F0502020204030204" pitchFamily="34" charset="0"/>
              </a:rPr>
              <a:t>,</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pic>
        <p:nvPicPr>
          <p:cNvPr id="3" name="Picture 2">
            <a:extLst>
              <a:ext uri="{FF2B5EF4-FFF2-40B4-BE49-F238E27FC236}">
                <a16:creationId xmlns:a16="http://schemas.microsoft.com/office/drawing/2014/main" id="{34F2FE38-3AA7-43A2-97C0-3D4FBB5E0213}"/>
              </a:ext>
            </a:extLst>
          </p:cNvPr>
          <p:cNvPicPr>
            <a:picLocks noChangeAspect="1"/>
          </p:cNvPicPr>
          <p:nvPr/>
        </p:nvPicPr>
        <p:blipFill>
          <a:blip r:embed="rId2"/>
          <a:stretch>
            <a:fillRect/>
          </a:stretch>
        </p:blipFill>
        <p:spPr>
          <a:xfrm>
            <a:off x="-1" y="2761240"/>
            <a:ext cx="12192001" cy="1335520"/>
          </a:xfrm>
          <a:prstGeom prst="rect">
            <a:avLst/>
          </a:prstGeom>
        </p:spPr>
      </p:pic>
      <p:sp>
        <p:nvSpPr>
          <p:cNvPr id="6" name="Rectangle 5">
            <a:extLst>
              <a:ext uri="{FF2B5EF4-FFF2-40B4-BE49-F238E27FC236}">
                <a16:creationId xmlns:a16="http://schemas.microsoft.com/office/drawing/2014/main" id="{CDCF8A3C-2529-4DAA-99D5-2C58F14BCC9D}"/>
              </a:ext>
            </a:extLst>
          </p:cNvPr>
          <p:cNvSpPr/>
          <p:nvPr/>
        </p:nvSpPr>
        <p:spPr>
          <a:xfrm>
            <a:off x="822960" y="3191256"/>
            <a:ext cx="11146536"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C09F32-678D-40BB-97EB-DCE11993383D}"/>
              </a:ext>
            </a:extLst>
          </p:cNvPr>
          <p:cNvSpPr txBox="1"/>
          <p:nvPr/>
        </p:nvSpPr>
        <p:spPr>
          <a:xfrm>
            <a:off x="841248" y="3227832"/>
            <a:ext cx="11073384" cy="1247201"/>
          </a:xfrm>
          <a:prstGeom prst="rect">
            <a:avLst/>
          </a:prstGeom>
          <a:solidFill>
            <a:schemeClr val="bg1"/>
          </a:solidFill>
        </p:spPr>
        <p:txBody>
          <a:bodyPr wrap="square" rtlCol="0">
            <a:spAutoFit/>
          </a:bodyPr>
          <a:lstStyle/>
          <a:p>
            <a:pPr>
              <a:lnSpc>
                <a:spcPts val="1800"/>
              </a:lnSpc>
            </a:pPr>
            <a:r>
              <a:rPr lang="en-US" sz="2000" b="1" dirty="0">
                <a:latin typeface="Arial" panose="020B0604020202020204" pitchFamily="34" charset="0"/>
                <a:cs typeface="Arial" panose="020B0604020202020204" pitchFamily="34" charset="0"/>
              </a:rPr>
              <a:t>Patients can develop significant muscle weakness and atrophy (including the diaphragm) during their ICU stay due to immobilization.  However, multidisciplinary facilitated early mobilization has been shown to be safe in the ICU setting.  Numerous, patient-centered, clinically meaningful outcomes are supported by early mobilization of critically ill patients.</a:t>
            </a:r>
          </a:p>
        </p:txBody>
      </p:sp>
    </p:spTree>
    <p:extLst>
      <p:ext uri="{BB962C8B-B14F-4D97-AF65-F5344CB8AC3E}">
        <p14:creationId xmlns:p14="http://schemas.microsoft.com/office/powerpoint/2010/main" val="2430286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4640"/>
            <a:ext cx="12178453" cy="687494"/>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a:ln w="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The Evil Sequelae of Complete Bed Rest</a:t>
            </a:r>
          </a:p>
        </p:txBody>
      </p:sp>
      <p:sp>
        <p:nvSpPr>
          <p:cNvPr id="3" name="Subtitle 2"/>
          <p:cNvSpPr>
            <a:spLocks noGrp="1"/>
          </p:cNvSpPr>
          <p:nvPr>
            <p:ph type="subTitle" idx="1"/>
          </p:nvPr>
        </p:nvSpPr>
        <p:spPr>
          <a:xfrm>
            <a:off x="264159" y="1340443"/>
            <a:ext cx="11717867" cy="4648200"/>
          </a:xfrm>
        </p:spPr>
        <p:txBody>
          <a:bodyPr>
            <a:noAutofit/>
          </a:bodyPr>
          <a:lstStyle/>
          <a:p>
            <a:pPr algn="l">
              <a:lnSpc>
                <a:spcPts val="2600"/>
              </a:lnSpc>
              <a:spcBef>
                <a:spcPts val="0"/>
              </a:spcBef>
            </a:pPr>
            <a:r>
              <a:rPr lang="en-US" sz="2800" b="1" dirty="0">
                <a:latin typeface="Arial" panose="020B0604020202020204" pitchFamily="34" charset="0"/>
                <a:cs typeface="Arial" panose="020B0604020202020204" pitchFamily="34" charset="0"/>
              </a:rPr>
              <a:t>“In most cases the evil effects of complete bed rest are potentiated by anesthesia, narcotics or other medications or by the results of the original illness.</a:t>
            </a:r>
          </a:p>
          <a:p>
            <a:pPr algn="l">
              <a:lnSpc>
                <a:spcPts val="2600"/>
              </a:lnSpc>
              <a:spcBef>
                <a:spcPts val="0"/>
              </a:spcBef>
            </a:pPr>
            <a:endParaRPr lang="en-US" sz="2800" b="1" dirty="0">
              <a:latin typeface="Arial" panose="020B0604020202020204" pitchFamily="34" charset="0"/>
              <a:cs typeface="Arial" panose="020B0604020202020204" pitchFamily="34" charset="0"/>
            </a:endParaRPr>
          </a:p>
          <a:p>
            <a:pPr algn="l">
              <a:lnSpc>
                <a:spcPts val="2600"/>
              </a:lnSpc>
              <a:spcBef>
                <a:spcPts val="0"/>
              </a:spcBef>
            </a:pPr>
            <a:r>
              <a:rPr lang="en-US" sz="2800" b="1" dirty="0">
                <a:latin typeface="Arial" panose="020B0604020202020204" pitchFamily="34" charset="0"/>
                <a:cs typeface="Arial" panose="020B0604020202020204" pitchFamily="34" charset="0"/>
              </a:rPr>
              <a:t>“. . . The effects of hospital life and of bed rest on the psyche are so obvious and have been so clearly described by such novelists as </a:t>
            </a:r>
            <a:r>
              <a:rPr lang="en-US" sz="2800" b="1" dirty="0" err="1">
                <a:latin typeface="Arial" panose="020B0604020202020204" pitchFamily="34" charset="0"/>
                <a:cs typeface="Arial" panose="020B0604020202020204" pitchFamily="34" charset="0"/>
              </a:rPr>
              <a:t>Tolstoi</a:t>
            </a:r>
            <a:r>
              <a:rPr lang="en-US" sz="2800" b="1" dirty="0">
                <a:latin typeface="Arial" panose="020B0604020202020204" pitchFamily="34" charset="0"/>
                <a:cs typeface="Arial" panose="020B0604020202020204" pitchFamily="34" charset="0"/>
              </a:rPr>
              <a:t> and Balzac that most laymen are well aware of this hazard of therapy.</a:t>
            </a:r>
          </a:p>
          <a:p>
            <a:pPr algn="l">
              <a:lnSpc>
                <a:spcPts val="2600"/>
              </a:lnSpc>
              <a:spcBef>
                <a:spcPts val="0"/>
              </a:spcBef>
            </a:pPr>
            <a:endParaRPr lang="en-US" sz="2800" b="1" dirty="0">
              <a:latin typeface="Arial" panose="020B0604020202020204" pitchFamily="34" charset="0"/>
              <a:cs typeface="Arial" panose="020B0604020202020204" pitchFamily="34" charset="0"/>
            </a:endParaRPr>
          </a:p>
          <a:p>
            <a:pPr algn="l">
              <a:lnSpc>
                <a:spcPts val="2600"/>
              </a:lnSpc>
              <a:spcBef>
                <a:spcPts val="0"/>
              </a:spcBef>
            </a:pPr>
            <a:r>
              <a:rPr lang="en-US" sz="2800" b="1" dirty="0">
                <a:solidFill>
                  <a:srgbClr val="FF0000"/>
                </a:solidFill>
                <a:latin typeface="Arial" panose="020B0604020202020204" pitchFamily="34" charset="0"/>
                <a:cs typeface="Arial" panose="020B0604020202020204" pitchFamily="34" charset="0"/>
              </a:rPr>
              <a:t>“. . . The physician must always consider complete bed rest as a highly un-physiologic and definitely hazardous form of therapy, to be ordered only for specific indications and discontinued as early as possible.”</a:t>
            </a:r>
          </a:p>
        </p:txBody>
      </p:sp>
      <p:sp>
        <p:nvSpPr>
          <p:cNvPr id="4" name="TextBox 3"/>
          <p:cNvSpPr txBox="1"/>
          <p:nvPr/>
        </p:nvSpPr>
        <p:spPr>
          <a:xfrm>
            <a:off x="-1" y="6248400"/>
            <a:ext cx="121784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Dock W.  JAMA </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1944</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125 (16): 1083-1085.</a:t>
            </a:r>
          </a:p>
        </p:txBody>
      </p:sp>
    </p:spTree>
    <p:extLst>
      <p:ext uri="{BB962C8B-B14F-4D97-AF65-F5344CB8AC3E}">
        <p14:creationId xmlns:p14="http://schemas.microsoft.com/office/powerpoint/2010/main" val="34765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4">
                                            <p:txEl>
                                              <p:pRg st="0" end="0"/>
                                            </p:txEl>
                                          </p:spTgt>
                                        </p:tgtEl>
                                      </p:cBhvr>
                                    </p:animEffect>
                                    <p:animScale>
                                      <p:cBhvr>
                                        <p:cTn id="12" dur="50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8404C3D-6D59-4ED4-8384-45D603B2624A}"/>
              </a:ext>
            </a:extLst>
          </p:cNvPr>
          <p:cNvSpPr>
            <a:spLocks noGrp="1" noChangeArrowheads="1"/>
          </p:cNvSpPr>
          <p:nvPr>
            <p:ph type="ctrTitle"/>
          </p:nvPr>
        </p:nvSpPr>
        <p:spPr>
          <a:xfrm>
            <a:off x="0" y="85344"/>
            <a:ext cx="12192000" cy="599532"/>
          </a:xfrm>
        </p:spPr>
        <p:txBody>
          <a:bodyPr>
            <a:normAutofit fontScale="90000"/>
          </a:bodyPr>
          <a:lstStyle/>
          <a:p>
            <a:r>
              <a:rPr lang="en-US" alt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Lean Body Catabolism in Stress States</a:t>
            </a:r>
          </a:p>
        </p:txBody>
      </p:sp>
      <p:sp>
        <p:nvSpPr>
          <p:cNvPr id="6148" name="Text Box 4">
            <a:extLst>
              <a:ext uri="{FF2B5EF4-FFF2-40B4-BE49-F238E27FC236}">
                <a16:creationId xmlns:a16="http://schemas.microsoft.com/office/drawing/2014/main" id="{804D06FB-A098-4E9E-AC70-1067D5C0A20C}"/>
              </a:ext>
            </a:extLst>
          </p:cNvPr>
          <p:cNvSpPr txBox="1">
            <a:spLocks noChangeArrowheads="1"/>
          </p:cNvSpPr>
          <p:nvPr/>
        </p:nvSpPr>
        <p:spPr bwMode="auto">
          <a:xfrm>
            <a:off x="1097280" y="1039052"/>
            <a:ext cx="29711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600"/>
              </a:lnSpc>
            </a:pPr>
            <a:r>
              <a:rPr lang="en-US" altLang="en-US" sz="2800" b="1" dirty="0">
                <a:cs typeface="Times New Roman" panose="02020603050405020304" pitchFamily="18" charset="0"/>
              </a:rPr>
              <a:t>Corticosteroids,</a:t>
            </a:r>
          </a:p>
          <a:p>
            <a:pPr algn="ctr" eaLnBrk="1" hangingPunct="1">
              <a:lnSpc>
                <a:spcPts val="2600"/>
              </a:lnSpc>
            </a:pPr>
            <a:r>
              <a:rPr lang="en-US" altLang="en-US" sz="2800" b="1" dirty="0">
                <a:cs typeface="Times New Roman" panose="02020603050405020304" pitchFamily="18" charset="0"/>
              </a:rPr>
              <a:t>IL-1, TNF-</a:t>
            </a:r>
            <a:r>
              <a:rPr lang="en-US" altLang="en-US" sz="2800" b="1" dirty="0">
                <a:latin typeface="Symbol" panose="05050102010706020507" pitchFamily="18" charset="2"/>
                <a:cs typeface="Times New Roman" panose="02020603050405020304" pitchFamily="18" charset="0"/>
              </a:rPr>
              <a:t>a</a:t>
            </a:r>
            <a:r>
              <a:rPr lang="en-US" altLang="en-US" sz="2800" b="1" dirty="0">
                <a:cs typeface="Times New Roman" panose="02020603050405020304" pitchFamily="18" charset="0"/>
              </a:rPr>
              <a:t>, IL-6</a:t>
            </a:r>
          </a:p>
          <a:p>
            <a:pPr algn="ctr" eaLnBrk="1" hangingPunct="1">
              <a:lnSpc>
                <a:spcPts val="2600"/>
              </a:lnSpc>
            </a:pPr>
            <a:r>
              <a:rPr lang="en-US" altLang="en-US" sz="2800" b="1" dirty="0">
                <a:solidFill>
                  <a:srgbClr val="FF0000"/>
                </a:solidFill>
                <a:cs typeface="Times New Roman" panose="02020603050405020304" pitchFamily="18" charset="0"/>
              </a:rPr>
              <a:t>Immobilization</a:t>
            </a:r>
          </a:p>
        </p:txBody>
      </p:sp>
      <p:sp>
        <p:nvSpPr>
          <p:cNvPr id="6149" name="Text Box 5">
            <a:extLst>
              <a:ext uri="{FF2B5EF4-FFF2-40B4-BE49-F238E27FC236}">
                <a16:creationId xmlns:a16="http://schemas.microsoft.com/office/drawing/2014/main" id="{DA2DB5CA-E429-4BE8-889A-4548CA101C8D}"/>
              </a:ext>
            </a:extLst>
          </p:cNvPr>
          <p:cNvSpPr txBox="1">
            <a:spLocks noChangeArrowheads="1"/>
          </p:cNvSpPr>
          <p:nvPr/>
        </p:nvSpPr>
        <p:spPr bwMode="auto">
          <a:xfrm>
            <a:off x="1492828" y="2977579"/>
            <a:ext cx="228474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600"/>
              </a:lnSpc>
            </a:pPr>
            <a:r>
              <a:rPr lang="en-US" altLang="en-US" sz="2800" b="1" dirty="0">
                <a:cs typeface="Times New Roman" panose="02020603050405020304" pitchFamily="18" charset="0"/>
              </a:rPr>
              <a:t>Ubiquitin </a:t>
            </a:r>
          </a:p>
          <a:p>
            <a:pPr algn="ctr" eaLnBrk="1" hangingPunct="1">
              <a:lnSpc>
                <a:spcPts val="2600"/>
              </a:lnSpc>
            </a:pPr>
            <a:r>
              <a:rPr lang="en-US" altLang="en-US" sz="2800" b="1" dirty="0">
                <a:cs typeface="Times New Roman" panose="02020603050405020304" pitchFamily="18" charset="0"/>
              </a:rPr>
              <a:t>Proteosome</a:t>
            </a:r>
          </a:p>
          <a:p>
            <a:pPr algn="ctr" eaLnBrk="1" hangingPunct="1">
              <a:lnSpc>
                <a:spcPts val="2600"/>
              </a:lnSpc>
            </a:pPr>
            <a:r>
              <a:rPr lang="en-US" altLang="en-US" sz="2800" b="1" dirty="0">
                <a:cs typeface="Times New Roman" panose="02020603050405020304" pitchFamily="18" charset="0"/>
              </a:rPr>
              <a:t>Pathway</a:t>
            </a:r>
          </a:p>
        </p:txBody>
      </p:sp>
      <p:sp>
        <p:nvSpPr>
          <p:cNvPr id="6150" name="Text Box 6">
            <a:extLst>
              <a:ext uri="{FF2B5EF4-FFF2-40B4-BE49-F238E27FC236}">
                <a16:creationId xmlns:a16="http://schemas.microsoft.com/office/drawing/2014/main" id="{9EB9BB6E-B0CA-4848-A468-B2268EC85F85}"/>
              </a:ext>
            </a:extLst>
          </p:cNvPr>
          <p:cNvSpPr txBox="1">
            <a:spLocks noChangeArrowheads="1"/>
          </p:cNvSpPr>
          <p:nvPr/>
        </p:nvSpPr>
        <p:spPr bwMode="auto">
          <a:xfrm>
            <a:off x="1911096" y="4877119"/>
            <a:ext cx="142418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2600"/>
              </a:lnSpc>
            </a:pPr>
            <a:r>
              <a:rPr lang="en-US" altLang="en-US" sz="2800" b="1" dirty="0">
                <a:cs typeface="Times New Roman" panose="02020603050405020304" pitchFamily="18" charset="0"/>
              </a:rPr>
              <a:t>Amino</a:t>
            </a:r>
          </a:p>
          <a:p>
            <a:pPr algn="ctr" eaLnBrk="1" hangingPunct="1">
              <a:lnSpc>
                <a:spcPts val="2600"/>
              </a:lnSpc>
            </a:pPr>
            <a:r>
              <a:rPr lang="en-US" altLang="en-US" sz="2800" b="1" dirty="0">
                <a:cs typeface="Times New Roman" panose="02020603050405020304" pitchFamily="18" charset="0"/>
              </a:rPr>
              <a:t>Acid</a:t>
            </a:r>
          </a:p>
          <a:p>
            <a:pPr algn="ctr" eaLnBrk="1" hangingPunct="1">
              <a:lnSpc>
                <a:spcPts val="2600"/>
              </a:lnSpc>
            </a:pPr>
            <a:r>
              <a:rPr lang="en-US" altLang="en-US" sz="2800" b="1" dirty="0">
                <a:cs typeface="Times New Roman" panose="02020603050405020304" pitchFamily="18" charset="0"/>
              </a:rPr>
              <a:t>Lysis</a:t>
            </a:r>
          </a:p>
        </p:txBody>
      </p:sp>
      <p:sp>
        <p:nvSpPr>
          <p:cNvPr id="6151" name="AutoShape 7">
            <a:extLst>
              <a:ext uri="{FF2B5EF4-FFF2-40B4-BE49-F238E27FC236}">
                <a16:creationId xmlns:a16="http://schemas.microsoft.com/office/drawing/2014/main" id="{75DE66C0-B751-4968-8881-61358A525472}"/>
              </a:ext>
            </a:extLst>
          </p:cNvPr>
          <p:cNvSpPr>
            <a:spLocks noChangeArrowheads="1"/>
          </p:cNvSpPr>
          <p:nvPr/>
        </p:nvSpPr>
        <p:spPr bwMode="auto">
          <a:xfrm>
            <a:off x="2322576" y="4126993"/>
            <a:ext cx="609600" cy="671513"/>
          </a:xfrm>
          <a:prstGeom prst="downArrow">
            <a:avLst>
              <a:gd name="adj1" fmla="val 50000"/>
              <a:gd name="adj2" fmla="val 27539"/>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AutoShape 8">
            <a:extLst>
              <a:ext uri="{FF2B5EF4-FFF2-40B4-BE49-F238E27FC236}">
                <a16:creationId xmlns:a16="http://schemas.microsoft.com/office/drawing/2014/main" id="{59EC66F3-DD93-4C7C-A71F-D4B929B59858}"/>
              </a:ext>
            </a:extLst>
          </p:cNvPr>
          <p:cNvSpPr>
            <a:spLocks noChangeArrowheads="1"/>
          </p:cNvSpPr>
          <p:nvPr/>
        </p:nvSpPr>
        <p:spPr bwMode="auto">
          <a:xfrm>
            <a:off x="2313432" y="2148841"/>
            <a:ext cx="603504" cy="704087"/>
          </a:xfrm>
          <a:prstGeom prst="downArrow">
            <a:avLst>
              <a:gd name="adj1" fmla="val 50000"/>
              <a:gd name="adj2" fmla="val 27539"/>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3" name="AutoShape 9">
            <a:extLst>
              <a:ext uri="{FF2B5EF4-FFF2-40B4-BE49-F238E27FC236}">
                <a16:creationId xmlns:a16="http://schemas.microsoft.com/office/drawing/2014/main" id="{6A373A6A-B5C7-4541-8EE9-71310D784EC5}"/>
              </a:ext>
            </a:extLst>
          </p:cNvPr>
          <p:cNvSpPr>
            <a:spLocks noChangeArrowheads="1"/>
          </p:cNvSpPr>
          <p:nvPr/>
        </p:nvSpPr>
        <p:spPr bwMode="auto">
          <a:xfrm>
            <a:off x="3529584" y="5078604"/>
            <a:ext cx="1106424" cy="609600"/>
          </a:xfrm>
          <a:prstGeom prst="rightArrow">
            <a:avLst>
              <a:gd name="adj1" fmla="val 50000"/>
              <a:gd name="adj2" fmla="val 28125"/>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4" name="Text Box 10">
            <a:extLst>
              <a:ext uri="{FF2B5EF4-FFF2-40B4-BE49-F238E27FC236}">
                <a16:creationId xmlns:a16="http://schemas.microsoft.com/office/drawing/2014/main" id="{65B82A6F-773C-40FD-83E2-E1F6366B88E9}"/>
              </a:ext>
            </a:extLst>
          </p:cNvPr>
          <p:cNvSpPr txBox="1">
            <a:spLocks noChangeArrowheads="1"/>
          </p:cNvSpPr>
          <p:nvPr/>
        </p:nvSpPr>
        <p:spPr bwMode="auto">
          <a:xfrm>
            <a:off x="5195399" y="5029200"/>
            <a:ext cx="474562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600"/>
              </a:lnSpc>
              <a:buClr>
                <a:srgbClr val="FF0000"/>
              </a:buClr>
              <a:buFontTx/>
              <a:buAutoNum type="arabicPeriod"/>
            </a:pPr>
            <a:r>
              <a:rPr lang="en-US" altLang="en-US" sz="2800" b="1" dirty="0">
                <a:cs typeface="Times New Roman" panose="02020603050405020304" pitchFamily="18" charset="0"/>
              </a:rPr>
              <a:t>Gluconeogenesis</a:t>
            </a:r>
          </a:p>
          <a:p>
            <a:pPr eaLnBrk="1" hangingPunct="1">
              <a:lnSpc>
                <a:spcPts val="2600"/>
              </a:lnSpc>
              <a:buClr>
                <a:srgbClr val="FF0000"/>
              </a:buClr>
              <a:buFontTx/>
              <a:buAutoNum type="arabicPeriod"/>
            </a:pPr>
            <a:r>
              <a:rPr lang="en-US" altLang="en-US" sz="2800" b="1" dirty="0">
                <a:cs typeface="Times New Roman" panose="02020603050405020304" pitchFamily="18" charset="0"/>
              </a:rPr>
              <a:t>Acute Phase Proteins</a:t>
            </a:r>
          </a:p>
          <a:p>
            <a:pPr eaLnBrk="1" hangingPunct="1">
              <a:lnSpc>
                <a:spcPts val="2600"/>
              </a:lnSpc>
              <a:buClr>
                <a:srgbClr val="FF0000"/>
              </a:buClr>
              <a:buFontTx/>
              <a:buAutoNum type="arabicPeriod"/>
            </a:pPr>
            <a:r>
              <a:rPr lang="en-US" altLang="en-US" sz="2800" b="1" dirty="0">
                <a:cs typeface="Times New Roman" panose="02020603050405020304" pitchFamily="18" charset="0"/>
              </a:rPr>
              <a:t>Immune Cell Expansion</a:t>
            </a:r>
          </a:p>
        </p:txBody>
      </p:sp>
      <p:sp>
        <p:nvSpPr>
          <p:cNvPr id="6155" name="Text Box 11">
            <a:extLst>
              <a:ext uri="{FF2B5EF4-FFF2-40B4-BE49-F238E27FC236}">
                <a16:creationId xmlns:a16="http://schemas.microsoft.com/office/drawing/2014/main" id="{ABFFE513-C4ED-4A29-8A3F-8733EBE34BBF}"/>
              </a:ext>
            </a:extLst>
          </p:cNvPr>
          <p:cNvSpPr txBox="1">
            <a:spLocks noChangeArrowheads="1"/>
          </p:cNvSpPr>
          <p:nvPr/>
        </p:nvSpPr>
        <p:spPr bwMode="auto">
          <a:xfrm>
            <a:off x="0" y="6323902"/>
            <a:ext cx="12192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2200" b="1" i="1" dirty="0">
                <a:solidFill>
                  <a:srgbClr val="000066"/>
                </a:solidFill>
                <a:cs typeface="Times New Roman" panose="02020603050405020304" pitchFamily="18" charset="0"/>
              </a:rPr>
              <a:t>Mitch WE, Goldberg AL.  N </a:t>
            </a:r>
            <a:r>
              <a:rPr lang="en-US" altLang="en-US" sz="2200" b="1" i="1" dirty="0" err="1">
                <a:solidFill>
                  <a:srgbClr val="000066"/>
                </a:solidFill>
                <a:cs typeface="Times New Roman" panose="02020603050405020304" pitchFamily="18" charset="0"/>
              </a:rPr>
              <a:t>Engl</a:t>
            </a:r>
            <a:r>
              <a:rPr lang="en-US" altLang="en-US" sz="2200" b="1" i="1" dirty="0">
                <a:solidFill>
                  <a:srgbClr val="000066"/>
                </a:solidFill>
                <a:cs typeface="Times New Roman" panose="02020603050405020304" pitchFamily="18" charset="0"/>
              </a:rPr>
              <a:t> J Med 1996; 335: 1897-1905.</a:t>
            </a:r>
          </a:p>
        </p:txBody>
      </p:sp>
      <p:pic>
        <p:nvPicPr>
          <p:cNvPr id="13" name="Picture 5">
            <a:extLst>
              <a:ext uri="{FF2B5EF4-FFF2-40B4-BE49-F238E27FC236}">
                <a16:creationId xmlns:a16="http://schemas.microsoft.com/office/drawing/2014/main" id="{C18BCC58-FDEA-4D75-BFA9-D815DDA59B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00"/>
          <a:stretch/>
        </p:blipFill>
        <p:spPr bwMode="auto">
          <a:xfrm>
            <a:off x="5266945" y="844583"/>
            <a:ext cx="2130552" cy="404751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0285BC97-5A9D-4C18-94F7-ABBF6BEBF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01"/>
          <a:stretch/>
        </p:blipFill>
        <p:spPr bwMode="auto">
          <a:xfrm>
            <a:off x="7623049" y="841535"/>
            <a:ext cx="2130552" cy="404751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fade">
                                      <p:cBhvr>
                                        <p:cTn id="10" dur="1000"/>
                                        <p:tgtEl>
                                          <p:spTgt spid="61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1000"/>
                                        <p:tgtEl>
                                          <p:spTgt spid="61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fade">
                                      <p:cBhvr>
                                        <p:cTn id="18" dur="1000"/>
                                        <p:tgtEl>
                                          <p:spTgt spid="6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10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53"/>
                                        </p:tgtEl>
                                        <p:attrNameLst>
                                          <p:attrName>style.visibility</p:attrName>
                                        </p:attrNameLst>
                                      </p:cBhvr>
                                      <p:to>
                                        <p:strVal val="visible"/>
                                      </p:to>
                                    </p:set>
                                    <p:animEffect transition="in" filter="wipe(left)">
                                      <p:cBhvr>
                                        <p:cTn id="28" dur="1000"/>
                                        <p:tgtEl>
                                          <p:spTgt spid="61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154">
                                            <p:txEl>
                                              <p:pRg st="0" end="0"/>
                                            </p:txEl>
                                          </p:spTgt>
                                        </p:tgtEl>
                                        <p:attrNameLst>
                                          <p:attrName>style.visibility</p:attrName>
                                        </p:attrNameLst>
                                      </p:cBhvr>
                                      <p:to>
                                        <p:strVal val="visible"/>
                                      </p:to>
                                    </p:set>
                                    <p:animEffect transition="in" filter="wipe(up)">
                                      <p:cBhvr>
                                        <p:cTn id="38" dur="500"/>
                                        <p:tgtEl>
                                          <p:spTgt spid="615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154">
                                            <p:txEl>
                                              <p:pRg st="1" end="1"/>
                                            </p:txEl>
                                          </p:spTgt>
                                        </p:tgtEl>
                                        <p:attrNameLst>
                                          <p:attrName>style.visibility</p:attrName>
                                        </p:attrNameLst>
                                      </p:cBhvr>
                                      <p:to>
                                        <p:strVal val="visible"/>
                                      </p:to>
                                    </p:set>
                                    <p:animEffect transition="in" filter="wipe(up)">
                                      <p:cBhvr>
                                        <p:cTn id="43" dur="500"/>
                                        <p:tgtEl>
                                          <p:spTgt spid="615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6154">
                                            <p:txEl>
                                              <p:pRg st="2" end="2"/>
                                            </p:txEl>
                                          </p:spTgt>
                                        </p:tgtEl>
                                        <p:attrNameLst>
                                          <p:attrName>style.visibility</p:attrName>
                                        </p:attrNameLst>
                                      </p:cBhvr>
                                      <p:to>
                                        <p:strVal val="visible"/>
                                      </p:to>
                                    </p:set>
                                    <p:animEffect transition="in" filter="wipe(up)">
                                      <p:cBhvr>
                                        <p:cTn id="48" dur="500"/>
                                        <p:tgtEl>
                                          <p:spTgt spid="6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animBg="1"/>
      <p:bldP spid="6152" grpId="0" animBg="1"/>
      <p:bldP spid="6153" grpId="0" animBg="1"/>
      <p:bldP spid="615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669E41-5A1D-448A-976E-A44AF75558A8}"/>
              </a:ext>
            </a:extLst>
          </p:cNvPr>
          <p:cNvPicPr>
            <a:picLocks noChangeAspect="1"/>
          </p:cNvPicPr>
          <p:nvPr/>
        </p:nvPicPr>
        <p:blipFill rotWithShape="1">
          <a:blip r:embed="rId2">
            <a:extLst>
              <a:ext uri="{28A0092B-C50C-407E-A947-70E740481C1C}">
                <a14:useLocalDpi xmlns:a14="http://schemas.microsoft.com/office/drawing/2010/main" val="0"/>
              </a:ext>
            </a:extLst>
          </a:blip>
          <a:srcRect t="12939"/>
          <a:stretch/>
        </p:blipFill>
        <p:spPr>
          <a:xfrm>
            <a:off x="168899" y="872188"/>
            <a:ext cx="11765181" cy="5121416"/>
          </a:xfrm>
          <a:prstGeom prst="rect">
            <a:avLst/>
          </a:prstGeom>
        </p:spPr>
      </p:pic>
      <p:sp>
        <p:nvSpPr>
          <p:cNvPr id="2" name="TextBox 1">
            <a:extLst>
              <a:ext uri="{FF2B5EF4-FFF2-40B4-BE49-F238E27FC236}">
                <a16:creationId xmlns:a16="http://schemas.microsoft.com/office/drawing/2014/main" id="{A2F9B930-6713-4626-90AC-2B05846CD67B}"/>
              </a:ext>
            </a:extLst>
          </p:cNvPr>
          <p:cNvSpPr txBox="1"/>
          <p:nvPr/>
        </p:nvSpPr>
        <p:spPr>
          <a:xfrm>
            <a:off x="3507602" y="128582"/>
            <a:ext cx="52149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66"/>
                </a:solidFill>
                <a:effectLst>
                  <a:outerShdw blurRad="60007" dist="200025" dir="15000000" sy="30000" kx="-1800000" algn="bl" rotWithShape="0">
                    <a:prstClr val="black">
                      <a:alpha val="32000"/>
                    </a:prstClr>
                  </a:outerShdw>
                </a:effectLst>
                <a:uLnTx/>
                <a:uFillTx/>
                <a:latin typeface="Arial" panose="020B0604020202020204" pitchFamily="34" charset="0"/>
                <a:ea typeface="+mn-ea"/>
                <a:cs typeface="Arial" panose="020B0604020202020204" pitchFamily="34" charset="0"/>
              </a:rPr>
              <a:t>Why #</a:t>
            </a:r>
            <a:r>
              <a:rPr kumimoji="0" lang="en-US" sz="4000" b="1" i="0" u="none" strike="noStrike" kern="1200" cap="none" spc="0" normalizeH="0" baseline="0" noProof="0" dirty="0" err="1">
                <a:ln>
                  <a:noFill/>
                </a:ln>
                <a:solidFill>
                  <a:srgbClr val="000066"/>
                </a:solidFill>
                <a:effectLst>
                  <a:outerShdw blurRad="60007" dist="200025" dir="15000000" sy="30000" kx="-1800000" algn="bl" rotWithShape="0">
                    <a:prstClr val="black">
                      <a:alpha val="32000"/>
                    </a:prstClr>
                  </a:outerShdw>
                </a:effectLst>
                <a:uLnTx/>
                <a:uFillTx/>
                <a:latin typeface="Arial" panose="020B0604020202020204" pitchFamily="34" charset="0"/>
                <a:ea typeface="+mn-ea"/>
                <a:cs typeface="Arial" panose="020B0604020202020204" pitchFamily="34" charset="0"/>
              </a:rPr>
              <a:t>BedRestIsBad</a:t>
            </a:r>
            <a:endParaRPr kumimoji="0" lang="en-US" sz="4000" b="1" i="0" u="none" strike="noStrike" kern="1200" cap="none" spc="0" normalizeH="0" baseline="0" noProof="0" dirty="0">
              <a:ln>
                <a:noFill/>
              </a:ln>
              <a:solidFill>
                <a:srgbClr val="000066"/>
              </a:solidFill>
              <a:effectLst>
                <a:outerShdw blurRad="60007" dist="200025" dir="15000000" sy="30000" kx="-1800000" algn="bl" rotWithShape="0">
                  <a:prstClr val="black">
                    <a:alpha val="32000"/>
                  </a:prstClr>
                </a:outerShdw>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021622A-0C55-40DA-95E3-E4C62CA2965A}"/>
              </a:ext>
            </a:extLst>
          </p:cNvPr>
          <p:cNvSpPr txBox="1"/>
          <p:nvPr/>
        </p:nvSpPr>
        <p:spPr>
          <a:xfrm>
            <a:off x="0" y="6343646"/>
            <a:ext cx="121920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Brower RG.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Crit</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Care Med 2009; 37(10 Suppl): S422-428. </a:t>
            </a:r>
          </a:p>
        </p:txBody>
      </p:sp>
      <p:pic>
        <p:nvPicPr>
          <p:cNvPr id="6" name="Picture 5">
            <a:extLst>
              <a:ext uri="{FF2B5EF4-FFF2-40B4-BE49-F238E27FC236}">
                <a16:creationId xmlns:a16="http://schemas.microsoft.com/office/drawing/2014/main" id="{E3450A71-A8C6-4254-8159-DE94AA6C1C6C}"/>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514350" y="1035845"/>
            <a:ext cx="2807494" cy="1364456"/>
          </a:xfrm>
          <a:prstGeom prst="rect">
            <a:avLst/>
          </a:prstGeom>
          <a:ln>
            <a:noFill/>
          </a:ln>
        </p:spPr>
      </p:pic>
      <p:pic>
        <p:nvPicPr>
          <p:cNvPr id="7" name="Picture 6">
            <a:extLst>
              <a:ext uri="{FF2B5EF4-FFF2-40B4-BE49-F238E27FC236}">
                <a16:creationId xmlns:a16="http://schemas.microsoft.com/office/drawing/2014/main" id="{4E961E0B-F535-44DD-A250-B03F0D7C0B0D}"/>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592932" y="4079081"/>
            <a:ext cx="3171824" cy="550070"/>
          </a:xfrm>
          <a:prstGeom prst="rect">
            <a:avLst/>
          </a:prstGeom>
          <a:ln>
            <a:noFill/>
          </a:ln>
        </p:spPr>
      </p:pic>
      <p:pic>
        <p:nvPicPr>
          <p:cNvPr id="8" name="Picture 7">
            <a:extLst>
              <a:ext uri="{FF2B5EF4-FFF2-40B4-BE49-F238E27FC236}">
                <a16:creationId xmlns:a16="http://schemas.microsoft.com/office/drawing/2014/main" id="{5FF680FD-4089-4502-846D-165F00618547}"/>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581024" y="4545810"/>
            <a:ext cx="1590676" cy="550070"/>
          </a:xfrm>
          <a:prstGeom prst="rect">
            <a:avLst/>
          </a:prstGeom>
          <a:ln>
            <a:noFill/>
          </a:ln>
        </p:spPr>
      </p:pic>
      <p:pic>
        <p:nvPicPr>
          <p:cNvPr id="9" name="Picture 8">
            <a:extLst>
              <a:ext uri="{FF2B5EF4-FFF2-40B4-BE49-F238E27FC236}">
                <a16:creationId xmlns:a16="http://schemas.microsoft.com/office/drawing/2014/main" id="{4F4908CB-2D6E-4900-98F9-CC9DFC404361}"/>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7843838" y="995343"/>
            <a:ext cx="3536156" cy="550070"/>
          </a:xfrm>
          <a:prstGeom prst="rect">
            <a:avLst/>
          </a:prstGeom>
          <a:ln>
            <a:noFill/>
          </a:ln>
        </p:spPr>
      </p:pic>
      <p:pic>
        <p:nvPicPr>
          <p:cNvPr id="10" name="Picture 9">
            <a:extLst>
              <a:ext uri="{FF2B5EF4-FFF2-40B4-BE49-F238E27FC236}">
                <a16:creationId xmlns:a16="http://schemas.microsoft.com/office/drawing/2014/main" id="{B8C96E19-A12E-4BC3-85E5-1D018EDAB33F}"/>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8281991" y="2555066"/>
            <a:ext cx="2426490" cy="550070"/>
          </a:xfrm>
          <a:prstGeom prst="rect">
            <a:avLst/>
          </a:prstGeom>
          <a:ln>
            <a:noFill/>
          </a:ln>
        </p:spPr>
      </p:pic>
      <p:pic>
        <p:nvPicPr>
          <p:cNvPr id="11" name="Picture 10">
            <a:extLst>
              <a:ext uri="{FF2B5EF4-FFF2-40B4-BE49-F238E27FC236}">
                <a16:creationId xmlns:a16="http://schemas.microsoft.com/office/drawing/2014/main" id="{497F1AA8-A42D-4CF8-95FB-6DEA46BB45FE}"/>
              </a:ext>
            </a:extLst>
          </p:cNvPr>
          <p:cNvPicPr>
            <a:picLocks noChangeAspect="1"/>
          </p:cNvPicPr>
          <p:nvPr/>
        </p:nvPicPr>
        <p:blipFill rotWithShape="1">
          <a:blip r:embed="rId2">
            <a:extLst>
              <a:ext uri="{28A0092B-C50C-407E-A947-70E740481C1C}">
                <a14:useLocalDpi xmlns:a14="http://schemas.microsoft.com/office/drawing/2010/main" val="0"/>
              </a:ext>
            </a:extLst>
          </a:blip>
          <a:srcRect l="2248" t="48105" r="74132" b="34893"/>
          <a:stretch/>
        </p:blipFill>
        <p:spPr>
          <a:xfrm>
            <a:off x="8722538" y="4533903"/>
            <a:ext cx="2876530" cy="550070"/>
          </a:xfrm>
          <a:prstGeom prst="rect">
            <a:avLst/>
          </a:prstGeom>
          <a:ln>
            <a:noFill/>
          </a:ln>
        </p:spPr>
      </p:pic>
    </p:spTree>
    <p:extLst>
      <p:ext uri="{BB962C8B-B14F-4D97-AF65-F5344CB8AC3E}">
        <p14:creationId xmlns:p14="http://schemas.microsoft.com/office/powerpoint/2010/main" val="7183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hildren's House"/>
          <p:cNvPicPr>
            <a:picLocks noChangeAspect="1" noChangeArrowheads="1"/>
          </p:cNvPicPr>
          <p:nvPr/>
        </p:nvPicPr>
        <p:blipFill>
          <a:blip r:embed="rId3" cstate="print"/>
          <a:srcRect l="12500" t="7248" r="12500" b="8456"/>
          <a:stretch>
            <a:fillRect/>
          </a:stretch>
        </p:blipFill>
        <p:spPr bwMode="auto">
          <a:xfrm>
            <a:off x="3624035" y="58026"/>
            <a:ext cx="8415130" cy="6705601"/>
          </a:xfrm>
          <a:prstGeom prst="rect">
            <a:avLst/>
          </a:prstGeom>
          <a:noFill/>
        </p:spPr>
      </p:pic>
      <p:sp>
        <p:nvSpPr>
          <p:cNvPr id="4" name="Isosceles Triangle 3">
            <a:extLst>
              <a:ext uri="{FF2B5EF4-FFF2-40B4-BE49-F238E27FC236}">
                <a16:creationId xmlns:a16="http://schemas.microsoft.com/office/drawing/2014/main" id="{5DC94415-A9CA-4A70-90A6-763567D721E2}"/>
              </a:ext>
            </a:extLst>
          </p:cNvPr>
          <p:cNvSpPr/>
          <p:nvPr/>
        </p:nvSpPr>
        <p:spPr>
          <a:xfrm>
            <a:off x="4519270" y="195078"/>
            <a:ext cx="6567168" cy="2142908"/>
          </a:xfrm>
          <a:prstGeom prst="triangle">
            <a:avLst>
              <a:gd name="adj" fmla="val 49883"/>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C0BC6F-B545-4D27-97CC-8657FD630F3B}"/>
              </a:ext>
            </a:extLst>
          </p:cNvPr>
          <p:cNvSpPr txBox="1"/>
          <p:nvPr/>
        </p:nvSpPr>
        <p:spPr>
          <a:xfrm>
            <a:off x="5191483" y="930188"/>
            <a:ext cx="5025724" cy="1400383"/>
          </a:xfrm>
          <a:prstGeom prst="rect">
            <a:avLst/>
          </a:prstGeom>
          <a:noFill/>
        </p:spPr>
        <p:txBody>
          <a:bodyPr wrap="square" rtlCol="0">
            <a:spAutoFit/>
          </a:bodyPr>
          <a:lstStyle/>
          <a:p>
            <a:pPr algn="ctr">
              <a:lnSpc>
                <a:spcPts val="3400"/>
              </a:lnSpc>
            </a:pPr>
            <a:r>
              <a:rPr lang="en-US" sz="3600" b="1" dirty="0">
                <a:solidFill>
                  <a:schemeClr val="bg1"/>
                </a:solidFill>
                <a:latin typeface="Arial" panose="020B0604020202020204" pitchFamily="34" charset="0"/>
                <a:cs typeface="Arial" panose="020B0604020202020204" pitchFamily="34" charset="0"/>
              </a:rPr>
              <a:t>Informed</a:t>
            </a:r>
          </a:p>
          <a:p>
            <a:pPr algn="ctr">
              <a:lnSpc>
                <a:spcPts val="3400"/>
              </a:lnSpc>
            </a:pPr>
            <a:r>
              <a:rPr lang="en-US" sz="3600" b="1" dirty="0">
                <a:solidFill>
                  <a:schemeClr val="bg1"/>
                </a:solidFill>
                <a:latin typeface="Arial" panose="020B0604020202020204" pitchFamily="34" charset="0"/>
                <a:cs typeface="Arial" panose="020B0604020202020204" pitchFamily="34" charset="0"/>
              </a:rPr>
              <a:t>And Engaged</a:t>
            </a:r>
          </a:p>
          <a:p>
            <a:pPr algn="ctr">
              <a:lnSpc>
                <a:spcPts val="3400"/>
              </a:lnSpc>
            </a:pPr>
            <a:r>
              <a:rPr lang="en-US" sz="3600" b="1" dirty="0">
                <a:solidFill>
                  <a:schemeClr val="bg1"/>
                </a:solidFill>
                <a:latin typeface="Arial" panose="020B0604020202020204" pitchFamily="34" charset="0"/>
                <a:cs typeface="Arial" panose="020B0604020202020204" pitchFamily="34" charset="0"/>
              </a:rPr>
              <a:t>Interdisciplinary Staff</a:t>
            </a:r>
          </a:p>
        </p:txBody>
      </p:sp>
      <p:sp>
        <p:nvSpPr>
          <p:cNvPr id="6" name="Rectangle 5">
            <a:extLst>
              <a:ext uri="{FF2B5EF4-FFF2-40B4-BE49-F238E27FC236}">
                <a16:creationId xmlns:a16="http://schemas.microsoft.com/office/drawing/2014/main" id="{58D5570E-8CCC-4280-87BE-B32EA015232F}"/>
              </a:ext>
            </a:extLst>
          </p:cNvPr>
          <p:cNvSpPr/>
          <p:nvPr/>
        </p:nvSpPr>
        <p:spPr>
          <a:xfrm>
            <a:off x="4477632" y="2615282"/>
            <a:ext cx="6567168" cy="306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A8AC82-5A9F-4A23-A806-0A53D5BC258D}"/>
              </a:ext>
            </a:extLst>
          </p:cNvPr>
          <p:cNvSpPr/>
          <p:nvPr/>
        </p:nvSpPr>
        <p:spPr>
          <a:xfrm>
            <a:off x="4740861" y="2609359"/>
            <a:ext cx="1004814" cy="3029390"/>
          </a:xfrm>
          <a:prstGeom prst="rect">
            <a:avLst/>
          </a:prstGeom>
          <a:solidFill>
            <a:srgbClr val="003366"/>
          </a:solidFill>
          <a:ln w="76200" cmpd="dbl">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3B7CED-05AA-4BF0-B45F-C60D6EA2CE15}"/>
              </a:ext>
            </a:extLst>
          </p:cNvPr>
          <p:cNvSpPr/>
          <p:nvPr/>
        </p:nvSpPr>
        <p:spPr>
          <a:xfrm>
            <a:off x="6434078" y="2608186"/>
            <a:ext cx="1004814" cy="3029390"/>
          </a:xfrm>
          <a:prstGeom prst="rect">
            <a:avLst/>
          </a:prstGeom>
          <a:solidFill>
            <a:srgbClr val="003366"/>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152F9E-F272-4055-862E-D080967DCEEB}"/>
              </a:ext>
            </a:extLst>
          </p:cNvPr>
          <p:cNvSpPr/>
          <p:nvPr/>
        </p:nvSpPr>
        <p:spPr>
          <a:xfrm>
            <a:off x="8120312" y="2605295"/>
            <a:ext cx="1004814" cy="3029390"/>
          </a:xfrm>
          <a:prstGeom prst="rect">
            <a:avLst/>
          </a:prstGeom>
          <a:solidFill>
            <a:srgbClr val="003366"/>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D6C10F-32AC-4DE4-B011-5F962CA89131}"/>
              </a:ext>
            </a:extLst>
          </p:cNvPr>
          <p:cNvSpPr/>
          <p:nvPr/>
        </p:nvSpPr>
        <p:spPr>
          <a:xfrm>
            <a:off x="9792862" y="2607590"/>
            <a:ext cx="1004814" cy="3029390"/>
          </a:xfrm>
          <a:prstGeom prst="rect">
            <a:avLst/>
          </a:prstGeom>
          <a:solidFill>
            <a:srgbClr val="003366"/>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0E36C7-7623-44A7-9A5C-9D2A0D5426C2}"/>
              </a:ext>
            </a:extLst>
          </p:cNvPr>
          <p:cNvSpPr txBox="1"/>
          <p:nvPr/>
        </p:nvSpPr>
        <p:spPr>
          <a:xfrm rot="16200000">
            <a:off x="3792805" y="3847984"/>
            <a:ext cx="3019403" cy="553998"/>
          </a:xfrm>
          <a:prstGeom prst="rect">
            <a:avLst/>
          </a:prstGeom>
          <a:noFill/>
          <a:ln>
            <a:noFill/>
          </a:ln>
        </p:spPr>
        <p:txBody>
          <a:bodyPr wrap="square" rtlCol="0">
            <a:spAutoFit/>
          </a:bodyPr>
          <a:lstStyle/>
          <a:p>
            <a:pPr algn="ctr">
              <a:lnSpc>
                <a:spcPts val="3600"/>
              </a:lnSpc>
            </a:pPr>
            <a:r>
              <a:rPr lang="en-US" sz="3600" b="1" dirty="0">
                <a:solidFill>
                  <a:schemeClr val="bg1"/>
                </a:solidFill>
                <a:latin typeface="Arial" panose="020B0604020202020204" pitchFamily="34" charset="0"/>
                <a:cs typeface="Arial" panose="020B0604020202020204" pitchFamily="34" charset="0"/>
              </a:rPr>
              <a:t>Quality</a:t>
            </a:r>
          </a:p>
        </p:txBody>
      </p:sp>
      <p:sp>
        <p:nvSpPr>
          <p:cNvPr id="21" name="TextBox 20">
            <a:extLst>
              <a:ext uri="{FF2B5EF4-FFF2-40B4-BE49-F238E27FC236}">
                <a16:creationId xmlns:a16="http://schemas.microsoft.com/office/drawing/2014/main" id="{30025B87-F505-484C-BB98-5E400A72CD20}"/>
              </a:ext>
            </a:extLst>
          </p:cNvPr>
          <p:cNvSpPr txBox="1"/>
          <p:nvPr/>
        </p:nvSpPr>
        <p:spPr>
          <a:xfrm rot="16200000">
            <a:off x="5455060" y="3844081"/>
            <a:ext cx="3046831" cy="553998"/>
          </a:xfrm>
          <a:prstGeom prst="rect">
            <a:avLst/>
          </a:prstGeom>
          <a:noFill/>
          <a:ln>
            <a:noFill/>
          </a:ln>
        </p:spPr>
        <p:txBody>
          <a:bodyPr wrap="square" rtlCol="0">
            <a:spAutoFit/>
          </a:bodyPr>
          <a:lstStyle/>
          <a:p>
            <a:pPr algn="ctr">
              <a:lnSpc>
                <a:spcPts val="3600"/>
              </a:lnSpc>
            </a:pPr>
            <a:r>
              <a:rPr lang="en-US" sz="3600" b="1" dirty="0">
                <a:solidFill>
                  <a:schemeClr val="bg1"/>
                </a:solidFill>
                <a:latin typeface="Arial" panose="020B0604020202020204" pitchFamily="34" charset="0"/>
                <a:cs typeface="Arial" panose="020B0604020202020204" pitchFamily="34" charset="0"/>
              </a:rPr>
              <a:t>Cost</a:t>
            </a:r>
          </a:p>
        </p:txBody>
      </p:sp>
      <p:sp>
        <p:nvSpPr>
          <p:cNvPr id="23" name="TextBox 22">
            <a:extLst>
              <a:ext uri="{FF2B5EF4-FFF2-40B4-BE49-F238E27FC236}">
                <a16:creationId xmlns:a16="http://schemas.microsoft.com/office/drawing/2014/main" id="{6CCD80D9-D1E9-408A-A95B-167BB151F6E8}"/>
              </a:ext>
            </a:extLst>
          </p:cNvPr>
          <p:cNvSpPr txBox="1"/>
          <p:nvPr/>
        </p:nvSpPr>
        <p:spPr>
          <a:xfrm rot="16200000">
            <a:off x="7102284" y="3844526"/>
            <a:ext cx="3046831" cy="553998"/>
          </a:xfrm>
          <a:prstGeom prst="rect">
            <a:avLst/>
          </a:prstGeom>
          <a:noFill/>
          <a:ln>
            <a:noFill/>
          </a:ln>
        </p:spPr>
        <p:txBody>
          <a:bodyPr wrap="square" rtlCol="0">
            <a:spAutoFit/>
          </a:bodyPr>
          <a:lstStyle/>
          <a:p>
            <a:pPr algn="ctr">
              <a:lnSpc>
                <a:spcPts val="3600"/>
              </a:lnSpc>
            </a:pPr>
            <a:r>
              <a:rPr lang="en-US" sz="3600" b="1" dirty="0">
                <a:solidFill>
                  <a:schemeClr val="bg1"/>
                </a:solidFill>
                <a:latin typeface="Arial" panose="020B0604020202020204" pitchFamily="34" charset="0"/>
                <a:cs typeface="Arial" panose="020B0604020202020204" pitchFamily="34" charset="0"/>
              </a:rPr>
              <a:t>Delivery</a:t>
            </a:r>
          </a:p>
        </p:txBody>
      </p:sp>
      <p:sp>
        <p:nvSpPr>
          <p:cNvPr id="24" name="TextBox 23">
            <a:extLst>
              <a:ext uri="{FF2B5EF4-FFF2-40B4-BE49-F238E27FC236}">
                <a16:creationId xmlns:a16="http://schemas.microsoft.com/office/drawing/2014/main" id="{AB4FBEE5-05EB-4614-AA1B-96B5D9CE2070}"/>
              </a:ext>
            </a:extLst>
          </p:cNvPr>
          <p:cNvSpPr txBox="1"/>
          <p:nvPr/>
        </p:nvSpPr>
        <p:spPr>
          <a:xfrm rot="16200000">
            <a:off x="8781898" y="3845567"/>
            <a:ext cx="3054230" cy="553998"/>
          </a:xfrm>
          <a:prstGeom prst="rect">
            <a:avLst/>
          </a:prstGeom>
          <a:noFill/>
          <a:ln>
            <a:noFill/>
          </a:ln>
        </p:spPr>
        <p:txBody>
          <a:bodyPr wrap="square" rtlCol="0">
            <a:spAutoFit/>
          </a:bodyPr>
          <a:lstStyle/>
          <a:p>
            <a:pPr algn="ctr">
              <a:lnSpc>
                <a:spcPts val="3600"/>
              </a:lnSpc>
            </a:pPr>
            <a:r>
              <a:rPr lang="en-US" sz="3600" b="1" dirty="0">
                <a:solidFill>
                  <a:schemeClr val="bg1"/>
                </a:solidFill>
                <a:latin typeface="Arial" panose="020B0604020202020204" pitchFamily="34" charset="0"/>
                <a:cs typeface="Arial" panose="020B0604020202020204" pitchFamily="34" charset="0"/>
              </a:rPr>
              <a:t>Safety</a:t>
            </a:r>
          </a:p>
        </p:txBody>
      </p:sp>
      <p:sp>
        <p:nvSpPr>
          <p:cNvPr id="5" name="Rectangle 4">
            <a:extLst>
              <a:ext uri="{FF2B5EF4-FFF2-40B4-BE49-F238E27FC236}">
                <a16:creationId xmlns:a16="http://schemas.microsoft.com/office/drawing/2014/main" id="{B0717E34-6E00-4F98-A9BF-E760D4A9D38C}"/>
              </a:ext>
            </a:extLst>
          </p:cNvPr>
          <p:cNvSpPr/>
          <p:nvPr/>
        </p:nvSpPr>
        <p:spPr>
          <a:xfrm>
            <a:off x="6243800" y="2493051"/>
            <a:ext cx="4718939" cy="32544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B6D8D7-1927-4814-9EE6-DEFF19AE2D3E}"/>
              </a:ext>
            </a:extLst>
          </p:cNvPr>
          <p:cNvSpPr txBox="1"/>
          <p:nvPr/>
        </p:nvSpPr>
        <p:spPr>
          <a:xfrm>
            <a:off x="266649" y="2995919"/>
            <a:ext cx="3493763" cy="2402004"/>
          </a:xfrm>
          <a:prstGeom prst="rect">
            <a:avLst/>
          </a:prstGeom>
          <a:noFill/>
        </p:spPr>
        <p:txBody>
          <a:bodyPr wrap="square" rtlCol="0">
            <a:spAutoFit/>
          </a:bodyPr>
          <a:lstStyle/>
          <a:p>
            <a:pPr>
              <a:lnSpc>
                <a:spcPts val="3600"/>
              </a:lnSpc>
            </a:pPr>
            <a:r>
              <a:rPr lang="en-US" sz="4000" b="1" dirty="0">
                <a:latin typeface="Arial" panose="020B0604020202020204" pitchFamily="34" charset="0"/>
                <a:cs typeface="Arial" panose="020B0604020202020204" pitchFamily="34" charset="0"/>
              </a:rPr>
              <a:t>Construction of a house of value within the intensive care unit . . .</a:t>
            </a:r>
          </a:p>
        </p:txBody>
      </p:sp>
      <p:sp>
        <p:nvSpPr>
          <p:cNvPr id="2" name="Rectangle 1">
            <a:extLst>
              <a:ext uri="{FF2B5EF4-FFF2-40B4-BE49-F238E27FC236}">
                <a16:creationId xmlns:a16="http://schemas.microsoft.com/office/drawing/2014/main" id="{B6FB9416-62C6-4320-8350-07B07112C50F}"/>
              </a:ext>
            </a:extLst>
          </p:cNvPr>
          <p:cNvSpPr/>
          <p:nvPr/>
        </p:nvSpPr>
        <p:spPr>
          <a:xfrm>
            <a:off x="5344886" y="5914872"/>
            <a:ext cx="4687128" cy="64633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7AEB37-10F5-4925-A8A6-68A6177A384D}"/>
              </a:ext>
            </a:extLst>
          </p:cNvPr>
          <p:cNvSpPr txBox="1"/>
          <p:nvPr/>
        </p:nvSpPr>
        <p:spPr>
          <a:xfrm>
            <a:off x="4695151" y="5902540"/>
            <a:ext cx="6212339" cy="646331"/>
          </a:xfrm>
          <a:prstGeom prst="rect">
            <a:avLst/>
          </a:prstGeom>
          <a:solidFill>
            <a:srgbClr val="003366"/>
          </a:solidFill>
          <a:ln>
            <a:noFill/>
          </a:ln>
        </p:spPr>
        <p:txBody>
          <a:bodyPr wrap="square" rtlCol="0">
            <a:spAutoFit/>
          </a:bodyPr>
          <a:lstStyle/>
          <a:p>
            <a:pPr algn="ctr"/>
            <a:r>
              <a:rPr lang="en-US" sz="3600" b="1" dirty="0">
                <a:ln w="0"/>
                <a:solidFill>
                  <a:schemeClr val="bg1"/>
                </a:solidFill>
                <a:latin typeface="Arial" panose="020B0604020202020204" pitchFamily="34" charset="0"/>
                <a:cs typeface="Arial" panose="020B0604020202020204" pitchFamily="34" charset="0"/>
              </a:rPr>
              <a:t>Patients and Families First</a:t>
            </a:r>
          </a:p>
        </p:txBody>
      </p:sp>
    </p:spTree>
    <p:extLst>
      <p:ext uri="{BB962C8B-B14F-4D97-AF65-F5344CB8AC3E}">
        <p14:creationId xmlns:p14="http://schemas.microsoft.com/office/powerpoint/2010/main" val="29027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ppt_x"/>
                                          </p:val>
                                        </p:tav>
                                        <p:tav tm="100000">
                                          <p:val>
                                            <p:strVal val="#ppt_x"/>
                                          </p:val>
                                        </p:tav>
                                      </p:tavLst>
                                    </p:anim>
                                    <p:anim calcmode="lin" valueType="num">
                                      <p:cBhvr additive="base">
                                        <p:cTn id="23" dur="10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ppt_x"/>
                                          </p:val>
                                        </p:tav>
                                        <p:tav tm="100000">
                                          <p:val>
                                            <p:strVal val="#ppt_x"/>
                                          </p:val>
                                        </p:tav>
                                      </p:tavLst>
                                    </p:anim>
                                    <p:anim calcmode="lin" valueType="num">
                                      <p:cBhvr additive="base">
                                        <p:cTn id="33" dur="10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ppt_x"/>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ppt_x"/>
                                          </p:val>
                                        </p:tav>
                                        <p:tav tm="100000">
                                          <p:val>
                                            <p:strVal val="#ppt_x"/>
                                          </p:val>
                                        </p:tav>
                                      </p:tavLst>
                                    </p:anim>
                                    <p:anim calcmode="lin" valueType="num">
                                      <p:cBhvr additive="base">
                                        <p:cTn id="4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1000" fill="hold"/>
                                        <p:tgtEl>
                                          <p:spTgt spid="24"/>
                                        </p:tgtEl>
                                        <p:attrNameLst>
                                          <p:attrName>ppt_x</p:attrName>
                                        </p:attrNameLst>
                                      </p:cBhvr>
                                      <p:tavLst>
                                        <p:tav tm="0">
                                          <p:val>
                                            <p:strVal val="#ppt_x"/>
                                          </p:val>
                                        </p:tav>
                                        <p:tav tm="100000">
                                          <p:val>
                                            <p:strVal val="#ppt_x"/>
                                          </p:val>
                                        </p:tav>
                                      </p:tavLst>
                                    </p:anim>
                                    <p:anim calcmode="lin" valueType="num">
                                      <p:cBhvr additive="base">
                                        <p:cTn id="53" dur="10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1000" fill="hold"/>
                                        <p:tgtEl>
                                          <p:spTgt spid="19"/>
                                        </p:tgtEl>
                                        <p:attrNameLst>
                                          <p:attrName>ppt_x</p:attrName>
                                        </p:attrNameLst>
                                      </p:cBhvr>
                                      <p:tavLst>
                                        <p:tav tm="0">
                                          <p:val>
                                            <p:strVal val="#ppt_x"/>
                                          </p:val>
                                        </p:tav>
                                        <p:tav tm="100000">
                                          <p:val>
                                            <p:strVal val="#ppt_x"/>
                                          </p:val>
                                        </p:tav>
                                      </p:tavLst>
                                    </p:anim>
                                    <p:anim calcmode="lin" valueType="num">
                                      <p:cBhvr additive="base">
                                        <p:cTn id="57"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7" grpId="0" animBg="1"/>
      <p:bldP spid="18" grpId="0" animBg="1"/>
      <p:bldP spid="19" grpId="0" animBg="1"/>
      <p:bldP spid="16" grpId="0"/>
      <p:bldP spid="21" grpId="0"/>
      <p:bldP spid="23" grpId="0"/>
      <p:bldP spid="24" grpId="0"/>
      <p:bldP spid="5" grpId="0" animBg="1"/>
      <p:bldP spid="7"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9BAB-999D-4EB4-9225-AC066DA749E4}"/>
              </a:ext>
            </a:extLst>
          </p:cNvPr>
          <p:cNvSpPr>
            <a:spLocks noGrp="1"/>
          </p:cNvSpPr>
          <p:nvPr>
            <p:ph type="title"/>
          </p:nvPr>
        </p:nvSpPr>
        <p:spPr>
          <a:xfrm>
            <a:off x="0" y="12914"/>
            <a:ext cx="11353800" cy="908262"/>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Less Immobilization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sym typeface="Wingdings" panose="05000000000000000000" pitchFamily="2" charset="2"/>
              </a:rPr>
              <a:t> Early Mobilization</a:t>
            </a:r>
            <a:endPar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43AB9B2-9592-4443-B304-DBE3FB102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62" y="921175"/>
            <a:ext cx="6258028" cy="4943844"/>
          </a:xfrm>
          <a:prstGeom prst="rect">
            <a:avLst/>
          </a:prstGeom>
        </p:spPr>
      </p:pic>
      <p:sp>
        <p:nvSpPr>
          <p:cNvPr id="6" name="Rectangle 5">
            <a:extLst>
              <a:ext uri="{FF2B5EF4-FFF2-40B4-BE49-F238E27FC236}">
                <a16:creationId xmlns:a16="http://schemas.microsoft.com/office/drawing/2014/main" id="{A096C087-EAE2-4530-8087-2FF1E8929442}"/>
              </a:ext>
            </a:extLst>
          </p:cNvPr>
          <p:cNvSpPr/>
          <p:nvPr/>
        </p:nvSpPr>
        <p:spPr>
          <a:xfrm>
            <a:off x="0" y="5987527"/>
            <a:ext cx="1228121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Hogdson</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CL, et al.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Crit</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Care 2013; 28; 17 (1): 207.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doi</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10.1186/cc11820.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mn-ea"/>
                <a:cs typeface="+mn-cs"/>
              </a:rPr>
              <a:t>Schweickert</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mn-ea"/>
                <a:cs typeface="+mn-cs"/>
              </a:rPr>
              <a:t> WD, et al. Chest 2011; 140 (6): 1612–1617 .</a:t>
            </a:r>
            <a:endParaRPr kumimoji="0" lang="en-US" sz="2000" b="1" i="1"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4FD307F-4EE9-4727-A5B2-59A91FB6245D}"/>
              </a:ext>
            </a:extLst>
          </p:cNvPr>
          <p:cNvSpPr txBox="1"/>
          <p:nvPr/>
        </p:nvSpPr>
        <p:spPr>
          <a:xfrm>
            <a:off x="6715124" y="1821666"/>
            <a:ext cx="5466132" cy="2610651"/>
          </a:xfrm>
          <a:prstGeom prst="rect">
            <a:avLst/>
          </a:prstGeom>
          <a:noFill/>
        </p:spPr>
        <p:txBody>
          <a:bodyPr wrap="square" rtlCol="0">
            <a:spAutoFit/>
          </a:bodyPr>
          <a:lstStyle/>
          <a:p>
            <a:pPr marL="457200" marR="0" lvl="0" indent="-457200" algn="l" defTabSz="914400" rtl="0" eaLnBrk="1" fontAlgn="auto" latinLnBrk="0" hangingPunct="1">
              <a:lnSpc>
                <a:spcPts val="4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lean body catabolism</a:t>
            </a:r>
          </a:p>
          <a:p>
            <a:pPr marL="457200" marR="0" lvl="0" indent="-457200" algn="l" defTabSz="914400" rtl="0" eaLnBrk="1" fontAlgn="auto" latinLnBrk="0" hangingPunct="1">
              <a:lnSpc>
                <a:spcPts val="4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sedation</a:t>
            </a:r>
          </a:p>
          <a:p>
            <a:pPr marL="457200" marR="0" lvl="0" indent="-457200" algn="l" defTabSz="914400" rtl="0" eaLnBrk="1" fontAlgn="auto" latinLnBrk="0" hangingPunct="1">
              <a:lnSpc>
                <a:spcPts val="4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delirium</a:t>
            </a:r>
          </a:p>
          <a:p>
            <a:pPr marL="457200" marR="0" lvl="0" indent="-457200" algn="l" defTabSz="914400" rtl="0" eaLnBrk="1" fontAlgn="auto" latinLnBrk="0" hangingPunct="1">
              <a:lnSpc>
                <a:spcPts val="4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mechanical ventilation</a:t>
            </a:r>
          </a:p>
          <a:p>
            <a:pPr marL="457200" marR="0" lvl="0" indent="-457200" algn="l" defTabSz="914400" rtl="0" eaLnBrk="1" fontAlgn="auto" latinLnBrk="0" hangingPunct="1">
              <a:lnSpc>
                <a:spcPts val="4000"/>
              </a:lnSpc>
              <a:spcBef>
                <a:spcPts val="0"/>
              </a:spcBef>
              <a:spcAft>
                <a:spcPts val="0"/>
              </a:spcAft>
              <a:buClr>
                <a:srgbClr val="000066"/>
              </a:buClr>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intensive care</a:t>
            </a:r>
          </a:p>
        </p:txBody>
      </p:sp>
    </p:spTree>
    <p:extLst>
      <p:ext uri="{BB962C8B-B14F-4D97-AF65-F5344CB8AC3E}">
        <p14:creationId xmlns:p14="http://schemas.microsoft.com/office/powerpoint/2010/main" val="4337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67D1-72B9-4D8C-A144-95C3F96E9B30}"/>
              </a:ext>
            </a:extLst>
          </p:cNvPr>
          <p:cNvSpPr>
            <a:spLocks noGrp="1"/>
          </p:cNvSpPr>
          <p:nvPr>
            <p:ph type="title"/>
          </p:nvPr>
        </p:nvSpPr>
        <p:spPr>
          <a:xfrm>
            <a:off x="0" y="365125"/>
            <a:ext cx="12192000" cy="1015619"/>
          </a:xfrm>
        </p:spPr>
        <p:txBody>
          <a:bodyPr>
            <a:normAutofit fontScale="90000"/>
          </a:bodyPr>
          <a:lstStyle/>
          <a:p>
            <a:pPr algn="ctr">
              <a:lnSpc>
                <a:spcPts val="3600"/>
              </a:lnSpc>
            </a:pPr>
            <a:r>
              <a:rPr lang="en-US" b="1" dirty="0">
                <a:solidFill>
                  <a:srgbClr val="000066"/>
                </a:solidFill>
                <a:latin typeface="Arial" panose="020B0604020202020204" pitchFamily="34" charset="0"/>
                <a:cs typeface="Arial" panose="020B0604020202020204" pitchFamily="34" charset="0"/>
              </a:rPr>
              <a:t>PICU Up!: Promoting </a:t>
            </a:r>
            <a:r>
              <a:rPr lang="en-US"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Early</a:t>
            </a:r>
            <a:r>
              <a:rPr lang="en-US" b="1" dirty="0">
                <a:solidFill>
                  <a:srgbClr val="000066"/>
                </a:solidFill>
                <a:latin typeface="Arial" panose="020B0604020202020204" pitchFamily="34" charset="0"/>
                <a:cs typeface="Arial" panose="020B0604020202020204" pitchFamily="34" charset="0"/>
              </a:rPr>
              <a:t> Mobilization </a:t>
            </a:r>
            <a:br>
              <a:rPr lang="en-US" b="1" dirty="0">
                <a:solidFill>
                  <a:srgbClr val="000066"/>
                </a:solidFill>
                <a:latin typeface="Arial" panose="020B0604020202020204" pitchFamily="34" charset="0"/>
                <a:cs typeface="Arial" panose="020B0604020202020204" pitchFamily="34" charset="0"/>
              </a:rPr>
            </a:br>
            <a:r>
              <a:rPr lang="en-US" b="1" dirty="0">
                <a:solidFill>
                  <a:srgbClr val="000066"/>
                </a:solidFill>
                <a:latin typeface="Arial" panose="020B0604020202020204" pitchFamily="34" charset="0"/>
                <a:cs typeface="Arial" panose="020B0604020202020204" pitchFamily="34" charset="0"/>
              </a:rPr>
              <a:t>Among Critically Ill Children</a:t>
            </a:r>
          </a:p>
        </p:txBody>
      </p:sp>
      <p:sp>
        <p:nvSpPr>
          <p:cNvPr id="3" name="Content Placeholder 2">
            <a:extLst>
              <a:ext uri="{FF2B5EF4-FFF2-40B4-BE49-F238E27FC236}">
                <a16:creationId xmlns:a16="http://schemas.microsoft.com/office/drawing/2014/main" id="{C032FFBE-13DC-460D-A6E3-39A6D1D28696}"/>
              </a:ext>
            </a:extLst>
          </p:cNvPr>
          <p:cNvSpPr>
            <a:spLocks noGrp="1"/>
          </p:cNvSpPr>
          <p:nvPr>
            <p:ph idx="1"/>
          </p:nvPr>
        </p:nvSpPr>
        <p:spPr>
          <a:xfrm>
            <a:off x="82296" y="1865376"/>
            <a:ext cx="11859768" cy="3739896"/>
          </a:xfrm>
        </p:spPr>
        <p:txBody>
          <a:bodyPr>
            <a:noAutofit/>
          </a:bodyPr>
          <a:lstStyle/>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Reflects a multicomponent and interdisciplinary approach to early mobilization of children admitted to the PICU (NCT03860168)</a:t>
            </a:r>
          </a:p>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Is feasible and results in no adverse events. </a:t>
            </a:r>
          </a:p>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Increases the formal involvement of PTs and OTs </a:t>
            </a:r>
          </a:p>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Facilitates early mobilization activities including ambulation</a:t>
            </a:r>
          </a:p>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Creates a strong foundation to investigate the effects of early mobilization on functional outcomes in critically ill children </a:t>
            </a:r>
          </a:p>
          <a:p>
            <a:pPr marL="401638" indent="-401638">
              <a:lnSpc>
                <a:spcPts val="2600"/>
              </a:lnSpc>
              <a:spcBef>
                <a:spcPts val="0"/>
              </a:spcBef>
              <a:spcAft>
                <a:spcPts val="1000"/>
              </a:spcAft>
              <a:buClr>
                <a:srgbClr val="000066"/>
              </a:buClr>
              <a:buFont typeface="Wingdings" panose="05000000000000000000" pitchFamily="2" charset="2"/>
              <a:buChar char="v"/>
            </a:pPr>
            <a:r>
              <a:rPr lang="en-US" b="1" dirty="0">
                <a:latin typeface="Arial" panose="020B0604020202020204" pitchFamily="34" charset="0"/>
                <a:cs typeface="Arial" panose="020B0604020202020204" pitchFamily="34" charset="0"/>
              </a:rPr>
              <a:t>Potentially improves short and long-term outcomes, while providing a healing PICU environment.</a:t>
            </a:r>
          </a:p>
        </p:txBody>
      </p:sp>
      <p:sp>
        <p:nvSpPr>
          <p:cNvPr id="5" name="TextBox 4">
            <a:extLst>
              <a:ext uri="{FF2B5EF4-FFF2-40B4-BE49-F238E27FC236}">
                <a16:creationId xmlns:a16="http://schemas.microsoft.com/office/drawing/2014/main" id="{48847DED-0F0A-4C29-A1D5-45474E4E5A3C}"/>
              </a:ext>
            </a:extLst>
          </p:cNvPr>
          <p:cNvSpPr txBox="1"/>
          <p:nvPr/>
        </p:nvSpPr>
        <p:spPr>
          <a:xfrm>
            <a:off x="0" y="6170414"/>
            <a:ext cx="12192000" cy="400110"/>
          </a:xfrm>
          <a:prstGeom prst="rect">
            <a:avLst/>
          </a:prstGeom>
          <a:noFill/>
        </p:spPr>
        <p:txBody>
          <a:bodyPr wrap="square">
            <a:spAutoFit/>
          </a:bodyPr>
          <a:lstStyle/>
          <a:p>
            <a:pPr algn="ctr"/>
            <a:r>
              <a:rPr lang="en-US" sz="2000" b="1" i="1" dirty="0" err="1">
                <a:solidFill>
                  <a:srgbClr val="000066"/>
                </a:solidFill>
                <a:latin typeface="Arial" panose="020B0604020202020204" pitchFamily="34" charset="0"/>
                <a:cs typeface="Arial" panose="020B0604020202020204" pitchFamily="34" charset="0"/>
              </a:rPr>
              <a:t>Wieczorek</a:t>
            </a:r>
            <a:r>
              <a:rPr lang="en-US" sz="2000" b="1" i="1" dirty="0">
                <a:solidFill>
                  <a:srgbClr val="000066"/>
                </a:solidFill>
                <a:latin typeface="Arial" panose="020B0604020202020204" pitchFamily="34" charset="0"/>
                <a:cs typeface="Arial" panose="020B0604020202020204" pitchFamily="34" charset="0"/>
              </a:rPr>
              <a:t> B, et al. </a:t>
            </a:r>
            <a:r>
              <a:rPr lang="it-IT" sz="2000" b="1" i="1" dirty="0">
                <a:solidFill>
                  <a:srgbClr val="000066"/>
                </a:solidFill>
                <a:latin typeface="Arial" panose="020B0604020202020204" pitchFamily="34" charset="0"/>
                <a:cs typeface="Arial" panose="020B0604020202020204" pitchFamily="34" charset="0"/>
              </a:rPr>
              <a:t>Pediatr Crit Care Med 2016; 17 (12): e559–e566.</a:t>
            </a:r>
            <a:endParaRPr lang="en-US" sz="2000" b="1" i="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583839E-5217-440B-A69C-A2933E1B1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43" y="157112"/>
            <a:ext cx="3626985" cy="65325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A2394B-2098-4CDD-8863-90567FBA91A2}"/>
              </a:ext>
            </a:extLst>
          </p:cNvPr>
          <p:cNvSpPr txBox="1"/>
          <p:nvPr/>
        </p:nvSpPr>
        <p:spPr>
          <a:xfrm>
            <a:off x="3794928" y="6181344"/>
            <a:ext cx="8397072"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Morgan J. Lancet Child &amp; Adolescent 2019; 3: 448-449. </a:t>
            </a:r>
          </a:p>
        </p:txBody>
      </p:sp>
      <p:sp>
        <p:nvSpPr>
          <p:cNvPr id="5" name="TextBox 4">
            <a:extLst>
              <a:ext uri="{FF2B5EF4-FFF2-40B4-BE49-F238E27FC236}">
                <a16:creationId xmlns:a16="http://schemas.microsoft.com/office/drawing/2014/main" id="{3BA6B759-4C4C-4B22-B4B7-168AEE0A7875}"/>
              </a:ext>
            </a:extLst>
          </p:cNvPr>
          <p:cNvSpPr txBox="1"/>
          <p:nvPr/>
        </p:nvSpPr>
        <p:spPr>
          <a:xfrm>
            <a:off x="4142232" y="1408176"/>
            <a:ext cx="7671513" cy="4529445"/>
          </a:xfrm>
          <a:prstGeom prst="rect">
            <a:avLst/>
          </a:prstGeom>
          <a:noFill/>
        </p:spPr>
        <p:txBody>
          <a:bodyPr wrap="square" rtlCol="0">
            <a:spAutoFit/>
          </a:bodyPr>
          <a:lstStyle/>
          <a:p>
            <a:pPr marL="457200" indent="-457200">
              <a:lnSpc>
                <a:spcPts val="2600"/>
              </a:lnSpc>
              <a:spcAft>
                <a:spcPts val="15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“We would talk about patient’s sleeping, but they weren’t; they were intubated and sedated with anesthetic infusions to keep them immobile”</a:t>
            </a:r>
          </a:p>
          <a:p>
            <a:pPr marL="457200" indent="-457200">
              <a:lnSpc>
                <a:spcPts val="2600"/>
              </a:lnSpc>
              <a:spcAft>
                <a:spcPts val="15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“If our patients woke up, the knee-jerk reaction [was] to give more opiates and benzodiazepines”</a:t>
            </a:r>
          </a:p>
          <a:p>
            <a:pPr marL="457200" indent="-457200">
              <a:lnSpc>
                <a:spcPts val="2600"/>
              </a:lnSpc>
              <a:spcAft>
                <a:spcPts val="15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“Illness shouldn’t mean stillness”</a:t>
            </a:r>
          </a:p>
          <a:p>
            <a:pPr marL="457200" indent="-457200">
              <a:lnSpc>
                <a:spcPts val="2600"/>
              </a:lnSpc>
              <a:spcAft>
                <a:spcPts val="15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“We were focusing purely on survival rather than survivorship”. </a:t>
            </a:r>
          </a:p>
          <a:p>
            <a:pPr marL="457200" indent="-457200">
              <a:lnSpc>
                <a:spcPts val="2600"/>
              </a:lnSpc>
              <a:spcAft>
                <a:spcPts val="15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“Life beyond the PICU is picking up”</a:t>
            </a:r>
          </a:p>
        </p:txBody>
      </p:sp>
      <p:sp>
        <p:nvSpPr>
          <p:cNvPr id="8" name="TextBox 7">
            <a:extLst>
              <a:ext uri="{FF2B5EF4-FFF2-40B4-BE49-F238E27FC236}">
                <a16:creationId xmlns:a16="http://schemas.microsoft.com/office/drawing/2014/main" id="{DF147F12-EC26-45D5-B3A5-B4E745B9F268}"/>
              </a:ext>
            </a:extLst>
          </p:cNvPr>
          <p:cNvSpPr txBox="1"/>
          <p:nvPr/>
        </p:nvSpPr>
        <p:spPr>
          <a:xfrm>
            <a:off x="3794928" y="71366"/>
            <a:ext cx="8397072" cy="1017010"/>
          </a:xfrm>
          <a:prstGeom prst="rect">
            <a:avLst/>
          </a:prstGeom>
          <a:noFill/>
        </p:spPr>
        <p:txBody>
          <a:bodyPr wrap="square">
            <a:sp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PICU Up! </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Early Mobilization Program</a:t>
            </a:r>
          </a:p>
        </p:txBody>
      </p:sp>
    </p:spTree>
    <p:extLst>
      <p:ext uri="{BB962C8B-B14F-4D97-AF65-F5344CB8AC3E}">
        <p14:creationId xmlns:p14="http://schemas.microsoft.com/office/powerpoint/2010/main" val="9468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583D-94F5-4D38-84A8-0BF5320F60B0}"/>
              </a:ext>
            </a:extLst>
          </p:cNvPr>
          <p:cNvSpPr>
            <a:spLocks noGrp="1"/>
          </p:cNvSpPr>
          <p:nvPr>
            <p:ph type="title"/>
          </p:nvPr>
        </p:nvSpPr>
        <p:spPr>
          <a:xfrm>
            <a:off x="0" y="138700"/>
            <a:ext cx="12192000" cy="906326"/>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SCCM ICU Liberation A-F Bundle</a:t>
            </a:r>
          </a:p>
        </p:txBody>
      </p:sp>
      <p:pic>
        <p:nvPicPr>
          <p:cNvPr id="4" name="Picture 3">
            <a:extLst>
              <a:ext uri="{FF2B5EF4-FFF2-40B4-BE49-F238E27FC236}">
                <a16:creationId xmlns:a16="http://schemas.microsoft.com/office/drawing/2014/main" id="{F7643563-0B64-480C-846F-9C029DB0B4B8}"/>
              </a:ext>
            </a:extLst>
          </p:cNvPr>
          <p:cNvPicPr>
            <a:picLocks noChangeAspect="1"/>
          </p:cNvPicPr>
          <p:nvPr/>
        </p:nvPicPr>
        <p:blipFill rotWithShape="1">
          <a:blip r:embed="rId2"/>
          <a:srcRect b="1714"/>
          <a:stretch/>
        </p:blipFill>
        <p:spPr>
          <a:xfrm>
            <a:off x="1392119" y="1017960"/>
            <a:ext cx="9229621" cy="5334072"/>
          </a:xfrm>
          <a:prstGeom prst="rect">
            <a:avLst/>
          </a:prstGeom>
        </p:spPr>
      </p:pic>
      <p:sp>
        <p:nvSpPr>
          <p:cNvPr id="5" name="Rectangle 4">
            <a:extLst>
              <a:ext uri="{FF2B5EF4-FFF2-40B4-BE49-F238E27FC236}">
                <a16:creationId xmlns:a16="http://schemas.microsoft.com/office/drawing/2014/main" id="{6C5F81D2-9D2B-41B2-9C37-435462E703D4}"/>
              </a:ext>
            </a:extLst>
          </p:cNvPr>
          <p:cNvSpPr/>
          <p:nvPr/>
        </p:nvSpPr>
        <p:spPr>
          <a:xfrm>
            <a:off x="5704113" y="4405710"/>
            <a:ext cx="3309257" cy="7053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13FE772-A7CA-4E25-A0A1-B3E7F4EEAA68}"/>
              </a:ext>
            </a:extLst>
          </p:cNvPr>
          <p:cNvSpPr/>
          <p:nvPr/>
        </p:nvSpPr>
        <p:spPr>
          <a:xfrm>
            <a:off x="0" y="6348193"/>
            <a:ext cx="12192000" cy="400110"/>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Ely EW.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Crit</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Care Med 2017; 45 (2): 321-330.</a:t>
            </a:r>
          </a:p>
        </p:txBody>
      </p:sp>
    </p:spTree>
    <p:extLst>
      <p:ext uri="{BB962C8B-B14F-4D97-AF65-F5344CB8AC3E}">
        <p14:creationId xmlns:p14="http://schemas.microsoft.com/office/powerpoint/2010/main" val="27987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5D29-782D-4F14-A5E0-C953D1567E09}"/>
              </a:ext>
            </a:extLst>
          </p:cNvPr>
          <p:cNvSpPr>
            <a:spLocks noGrp="1"/>
          </p:cNvSpPr>
          <p:nvPr>
            <p:ph type="title"/>
          </p:nvPr>
        </p:nvSpPr>
        <p:spPr>
          <a:xfrm>
            <a:off x="0" y="7321"/>
            <a:ext cx="12191999" cy="1315629"/>
          </a:xfrm>
        </p:spPr>
        <p:txBody>
          <a:bodyPr>
            <a:norm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Next Five 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for Critical Care</a:t>
            </a:r>
          </a:p>
        </p:txBody>
      </p:sp>
      <p:sp>
        <p:nvSpPr>
          <p:cNvPr id="5" name="Rectangle 4">
            <a:extLst>
              <a:ext uri="{FF2B5EF4-FFF2-40B4-BE49-F238E27FC236}">
                <a16:creationId xmlns:a16="http://schemas.microsoft.com/office/drawing/2014/main" id="{59B56594-688A-4412-9F4F-0823CFD4AE58}"/>
              </a:ext>
            </a:extLst>
          </p:cNvPr>
          <p:cNvSpPr/>
          <p:nvPr/>
        </p:nvSpPr>
        <p:spPr>
          <a:xfrm>
            <a:off x="1" y="5782497"/>
            <a:ext cx="12191998" cy="707886"/>
          </a:xfrm>
          <a:prstGeom prst="rect">
            <a:avLst/>
          </a:prstGeom>
        </p:spPr>
        <p:txBody>
          <a:bodyPr wrap="square">
            <a:spAutoFit/>
          </a:bodyPr>
          <a:lstStyle/>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Zimmerman JJ.; Harmon LA, </a:t>
            </a:r>
            <a:r>
              <a:rPr kumimoji="0" lang="en-US" sz="2000" b="1" i="1" u="none" strike="noStrike" kern="1200" cap="none" spc="0" normalizeH="0" baseline="0" noProof="0" dirty="0" err="1">
                <a:ln>
                  <a:noFill/>
                </a:ln>
                <a:solidFill>
                  <a:srgbClr val="000066"/>
                </a:solidFill>
                <a:effectLst/>
                <a:uLnTx/>
                <a:uFillTx/>
                <a:latin typeface="Arial" panose="020B0604020202020204" pitchFamily="34" charset="0"/>
                <a:ea typeface="Calibri" panose="020F0502020204030204" pitchFamily="34" charset="0"/>
                <a:cs typeface="+mn-cs"/>
              </a:rPr>
              <a:t>Smithburger</a:t>
            </a: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 P, Crit Care Med 2021; 49 (3):</a:t>
            </a:r>
          </a:p>
          <a:p>
            <a:pPr marL="177800" marR="0" lvl="0" indent="-29210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66"/>
                </a:solidFill>
                <a:effectLst/>
                <a:uLnTx/>
                <a:uFillTx/>
                <a:latin typeface="Arial" panose="020B0604020202020204" pitchFamily="34" charset="0"/>
                <a:ea typeface="Calibri" panose="020F0502020204030204" pitchFamily="34" charset="0"/>
                <a:cs typeface="+mn-cs"/>
              </a:rPr>
              <a:t>https://www.choosingwisely.org/societies/society-of-critical-care-medicine/</a:t>
            </a:r>
          </a:p>
        </p:txBody>
      </p:sp>
      <p:pic>
        <p:nvPicPr>
          <p:cNvPr id="6" name="Picture 5">
            <a:extLst>
              <a:ext uri="{FF2B5EF4-FFF2-40B4-BE49-F238E27FC236}">
                <a16:creationId xmlns:a16="http://schemas.microsoft.com/office/drawing/2014/main" id="{BFE47925-8F78-43E9-BFD5-0BF35A4A0B24}"/>
              </a:ext>
            </a:extLst>
          </p:cNvPr>
          <p:cNvPicPr>
            <a:picLocks noChangeAspect="1"/>
          </p:cNvPicPr>
          <p:nvPr/>
        </p:nvPicPr>
        <p:blipFill>
          <a:blip r:embed="rId2"/>
          <a:stretch>
            <a:fillRect/>
          </a:stretch>
        </p:blipFill>
        <p:spPr>
          <a:xfrm>
            <a:off x="5695" y="2708683"/>
            <a:ext cx="12186306" cy="1369864"/>
          </a:xfrm>
          <a:prstGeom prst="rect">
            <a:avLst/>
          </a:prstGeom>
        </p:spPr>
      </p:pic>
      <p:sp>
        <p:nvSpPr>
          <p:cNvPr id="3" name="Rectangle 2">
            <a:extLst>
              <a:ext uri="{FF2B5EF4-FFF2-40B4-BE49-F238E27FC236}">
                <a16:creationId xmlns:a16="http://schemas.microsoft.com/office/drawing/2014/main" id="{54E3BC6F-69E7-47F4-8184-54B06C258CBE}"/>
              </a:ext>
            </a:extLst>
          </p:cNvPr>
          <p:cNvSpPr/>
          <p:nvPr/>
        </p:nvSpPr>
        <p:spPr>
          <a:xfrm>
            <a:off x="841248" y="3182112"/>
            <a:ext cx="11146536"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878EAA-C59C-480E-B4A8-E40B298D3893}"/>
              </a:ext>
            </a:extLst>
          </p:cNvPr>
          <p:cNvSpPr txBox="1"/>
          <p:nvPr/>
        </p:nvSpPr>
        <p:spPr>
          <a:xfrm>
            <a:off x="841248" y="3127248"/>
            <a:ext cx="11073384" cy="1247201"/>
          </a:xfrm>
          <a:prstGeom prst="rect">
            <a:avLst/>
          </a:prstGeom>
          <a:solidFill>
            <a:schemeClr val="bg1"/>
          </a:solidFill>
        </p:spPr>
        <p:txBody>
          <a:bodyPr wrap="square" rtlCol="0">
            <a:spAutoFit/>
          </a:bodyPr>
          <a:lstStyle/>
          <a:p>
            <a:pPr>
              <a:lnSpc>
                <a:spcPts val="1800"/>
              </a:lnSpc>
            </a:pPr>
            <a:r>
              <a:rPr lang="en-US" sz="2000" b="1" dirty="0">
                <a:latin typeface="Arial" panose="020B0604020202020204" pitchFamily="34" charset="0"/>
                <a:cs typeface="Arial" panose="020B0604020202020204" pitchFamily="34" charset="0"/>
              </a:rPr>
              <a:t>The condition of ICU patients is often uncertain and dynamic, which generates stress for ICU families and the care staff.  Accordingly, eliciting and documenting desired care preferences helps ensure the provision of goal-concordant care.  Patients, families and providers may participate as partners in shared decision making to ensure that goals and values align with care that is offered and provided.</a:t>
            </a:r>
          </a:p>
        </p:txBody>
      </p:sp>
    </p:spTree>
    <p:extLst>
      <p:ext uri="{BB962C8B-B14F-4D97-AF65-F5344CB8AC3E}">
        <p14:creationId xmlns:p14="http://schemas.microsoft.com/office/powerpoint/2010/main" val="348136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6E05-8FB4-467D-BDAB-42F08463E69B}"/>
              </a:ext>
            </a:extLst>
          </p:cNvPr>
          <p:cNvSpPr>
            <a:spLocks noGrp="1"/>
          </p:cNvSpPr>
          <p:nvPr>
            <p:ph type="title"/>
          </p:nvPr>
        </p:nvSpPr>
        <p:spPr>
          <a:xfrm>
            <a:off x="0" y="990092"/>
            <a:ext cx="12192000" cy="503555"/>
          </a:xfrm>
        </p:spPr>
        <p:txBody>
          <a:bodyPr>
            <a:normAutofit fontScale="90000"/>
          </a:bodyPr>
          <a:lstStyle/>
          <a:p>
            <a:pPr algn="ct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Guidelines for ICU Family Conferences</a:t>
            </a:r>
            <a:endParaRPr lang="en-US" sz="4000" dirty="0">
              <a:solidFill>
                <a:srgbClr val="000066"/>
              </a:solidFill>
              <a:effectLst>
                <a:outerShdw blurRad="60007" dist="200025" dir="15000000" sy="30000" kx="-1800000" algn="bl" rotWithShape="0">
                  <a:prstClr val="black">
                    <a:alpha val="32000"/>
                  </a:prstClr>
                </a:outerShdw>
              </a:effectLst>
            </a:endParaRPr>
          </a:p>
        </p:txBody>
      </p:sp>
      <p:sp>
        <p:nvSpPr>
          <p:cNvPr id="3" name="Content Placeholder 2">
            <a:extLst>
              <a:ext uri="{FF2B5EF4-FFF2-40B4-BE49-F238E27FC236}">
                <a16:creationId xmlns:a16="http://schemas.microsoft.com/office/drawing/2014/main" id="{A5EB18DC-D484-4B98-A6AF-A50AFB92A7A4}"/>
              </a:ext>
            </a:extLst>
          </p:cNvPr>
          <p:cNvSpPr>
            <a:spLocks noGrp="1"/>
          </p:cNvSpPr>
          <p:nvPr>
            <p:ph idx="1"/>
          </p:nvPr>
        </p:nvSpPr>
        <p:spPr>
          <a:xfrm>
            <a:off x="0" y="5931281"/>
            <a:ext cx="12192000" cy="926719"/>
          </a:xfrm>
        </p:spPr>
        <p:txBody>
          <a:bodyPr>
            <a:noAutofit/>
          </a:bodyPr>
          <a:lstStyle/>
          <a:p>
            <a:pPr marL="0" indent="0" algn="ctr">
              <a:lnSpc>
                <a:spcPct val="100000"/>
              </a:lnSpc>
              <a:spcBef>
                <a:spcPts val="0"/>
              </a:spcBef>
              <a:buNone/>
            </a:pPr>
            <a:r>
              <a:rPr lang="en-US" sz="2000" b="1" i="1" dirty="0">
                <a:solidFill>
                  <a:srgbClr val="000066"/>
                </a:solidFill>
                <a:latin typeface="Arial" panose="020B0604020202020204" pitchFamily="34" charset="0"/>
                <a:cs typeface="Arial" panose="020B0604020202020204" pitchFamily="34" charset="0"/>
              </a:rPr>
              <a:t>White DB, et al. Arch Intern Med 2007; 167 (5) :461-467.</a:t>
            </a:r>
          </a:p>
          <a:p>
            <a:pPr marL="0" indent="0" algn="ctr">
              <a:lnSpc>
                <a:spcPct val="100000"/>
              </a:lnSpc>
              <a:spcBef>
                <a:spcPts val="0"/>
              </a:spcBef>
              <a:buNone/>
            </a:pPr>
            <a:r>
              <a:rPr lang="en-US" sz="2000" b="1" i="1" dirty="0">
                <a:solidFill>
                  <a:srgbClr val="000066"/>
                </a:solidFill>
                <a:latin typeface="Arial" panose="020B0604020202020204" pitchFamily="34" charset="0"/>
                <a:cs typeface="Arial" panose="020B0604020202020204" pitchFamily="34" charset="0"/>
              </a:rPr>
              <a:t>Curtis JR, et al. Chest. 2008; 134 (4): 835–843.</a:t>
            </a:r>
          </a:p>
        </p:txBody>
      </p:sp>
      <p:sp>
        <p:nvSpPr>
          <p:cNvPr id="5" name="TextBox 4">
            <a:extLst>
              <a:ext uri="{FF2B5EF4-FFF2-40B4-BE49-F238E27FC236}">
                <a16:creationId xmlns:a16="http://schemas.microsoft.com/office/drawing/2014/main" id="{C3475E28-B507-4C3D-89CD-3CB2BA25B09E}"/>
              </a:ext>
            </a:extLst>
          </p:cNvPr>
          <p:cNvSpPr txBox="1"/>
          <p:nvPr/>
        </p:nvSpPr>
        <p:spPr>
          <a:xfrm>
            <a:off x="1389888" y="2868091"/>
            <a:ext cx="9491472" cy="1913344"/>
          </a:xfrm>
          <a:prstGeom prst="rect">
            <a:avLst/>
          </a:prstGeom>
          <a:noFill/>
        </p:spPr>
        <p:txBody>
          <a:bodyPr wrap="square">
            <a:spAutoFit/>
          </a:bodyPr>
          <a:lstStyle/>
          <a:p>
            <a:pPr marL="457200" indent="-457200">
              <a:lnSpc>
                <a:spcPts val="2800"/>
              </a:lnSpc>
              <a:spcAft>
                <a:spcPts val="1000"/>
              </a:spcAft>
              <a:buClr>
                <a:srgbClr val="000066"/>
              </a:buClr>
              <a:buFont typeface="Wingdings" panose="05000000000000000000" pitchFamily="2" charset="2"/>
              <a:buChar char="v"/>
            </a:pPr>
            <a:r>
              <a:rPr lang="en-US" sz="2800" b="1" i="0" dirty="0">
                <a:solidFill>
                  <a:srgbClr val="000000"/>
                </a:solidFill>
                <a:effectLst/>
                <a:latin typeface="Arial" panose="020B0604020202020204" pitchFamily="34" charset="0"/>
                <a:cs typeface="Arial" panose="020B0604020202020204" pitchFamily="34" charset="0"/>
              </a:rPr>
              <a:t>Providing medical information</a:t>
            </a:r>
          </a:p>
          <a:p>
            <a:pPr marL="457200" indent="-457200">
              <a:lnSpc>
                <a:spcPts val="2800"/>
              </a:lnSpc>
              <a:spcAft>
                <a:spcPts val="1000"/>
              </a:spcAft>
              <a:buClr>
                <a:srgbClr val="000066"/>
              </a:buClr>
              <a:buFont typeface="Wingdings" panose="05000000000000000000" pitchFamily="2" charset="2"/>
              <a:buChar char="v"/>
            </a:pPr>
            <a:r>
              <a:rPr lang="en-US" sz="2800" b="1" dirty="0">
                <a:solidFill>
                  <a:srgbClr val="000000"/>
                </a:solidFill>
                <a:latin typeface="Arial" panose="020B0604020202020204" pitchFamily="34" charset="0"/>
                <a:cs typeface="Arial" panose="020B0604020202020204" pitchFamily="34" charset="0"/>
              </a:rPr>
              <a:t>E</a:t>
            </a:r>
            <a:r>
              <a:rPr lang="en-US" sz="2800" b="1" i="0" dirty="0">
                <a:solidFill>
                  <a:srgbClr val="000000"/>
                </a:solidFill>
                <a:effectLst/>
                <a:latin typeface="Arial" panose="020B0604020202020204" pitchFamily="34" charset="0"/>
                <a:cs typeface="Arial" panose="020B0604020202020204" pitchFamily="34" charset="0"/>
              </a:rPr>
              <a:t>liciting patient values and preferences</a:t>
            </a:r>
          </a:p>
          <a:p>
            <a:pPr marL="457200" indent="-457200">
              <a:lnSpc>
                <a:spcPts val="2800"/>
              </a:lnSpc>
              <a:spcAft>
                <a:spcPts val="1000"/>
              </a:spcAft>
              <a:buClr>
                <a:srgbClr val="000066"/>
              </a:buClr>
              <a:buFont typeface="Wingdings" panose="05000000000000000000" pitchFamily="2" charset="2"/>
              <a:buChar char="v"/>
            </a:pPr>
            <a:r>
              <a:rPr lang="en-US" sz="2800" b="1" dirty="0">
                <a:latin typeface="Arial" panose="020B0604020202020204" pitchFamily="34" charset="0"/>
                <a:cs typeface="Arial" panose="020B0604020202020204" pitchFamily="34" charset="0"/>
              </a:rPr>
              <a:t>Exploring family's preferred role in decision making</a:t>
            </a:r>
          </a:p>
          <a:p>
            <a:pPr marL="457200" indent="-457200">
              <a:lnSpc>
                <a:spcPts val="2800"/>
              </a:lnSpc>
              <a:spcAft>
                <a:spcPts val="1000"/>
              </a:spcAft>
              <a:buClr>
                <a:srgbClr val="000066"/>
              </a:buClr>
              <a:buFont typeface="Wingdings" panose="05000000000000000000" pitchFamily="2" charset="2"/>
              <a:buChar char="v"/>
            </a:pPr>
            <a:r>
              <a:rPr lang="en-US" sz="2800" b="1" i="0" dirty="0">
                <a:solidFill>
                  <a:srgbClr val="000000"/>
                </a:solidFill>
                <a:effectLst/>
                <a:latin typeface="Arial" panose="020B0604020202020204" pitchFamily="34" charset="0"/>
                <a:cs typeface="Arial" panose="020B0604020202020204" pitchFamily="34" charset="0"/>
              </a:rPr>
              <a:t>Deliberating and making decisions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4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6E05-8FB4-467D-BDAB-42F08463E69B}"/>
              </a:ext>
            </a:extLst>
          </p:cNvPr>
          <p:cNvSpPr>
            <a:spLocks noGrp="1"/>
          </p:cNvSpPr>
          <p:nvPr>
            <p:ph type="title"/>
          </p:nvPr>
        </p:nvSpPr>
        <p:spPr>
          <a:xfrm>
            <a:off x="0" y="182880"/>
            <a:ext cx="12192000" cy="864870"/>
          </a:xfrm>
        </p:spPr>
        <p:txBody>
          <a:bodyPr>
            <a:noAutofit/>
          </a:bodyPr>
          <a:lstStyle/>
          <a:p>
            <a:pPr algn="ctr">
              <a:lnSpc>
                <a:spcPts val="3600"/>
              </a:lnSpc>
            </a:pP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Three-Step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A</a:t>
            </a: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pproach to Patient- and </a:t>
            </a:r>
            <a:b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b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Family-Centered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D</a:t>
            </a: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ecision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M</a:t>
            </a: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rPr>
              <a:t>aking</a:t>
            </a:r>
            <a:endParaRPr lang="en-US" sz="4000" dirty="0">
              <a:solidFill>
                <a:srgbClr val="000066"/>
              </a:solidFill>
              <a:effectLst>
                <a:outerShdw blurRad="60007" dist="200025" dir="15000000" sy="30000" kx="-1800000" algn="bl" rotWithShape="0">
                  <a:prstClr val="black">
                    <a:alpha val="32000"/>
                  </a:prstClr>
                </a:outerShdw>
              </a:effectLst>
            </a:endParaRPr>
          </a:p>
        </p:txBody>
      </p:sp>
      <p:sp>
        <p:nvSpPr>
          <p:cNvPr id="3" name="Content Placeholder 2">
            <a:extLst>
              <a:ext uri="{FF2B5EF4-FFF2-40B4-BE49-F238E27FC236}">
                <a16:creationId xmlns:a16="http://schemas.microsoft.com/office/drawing/2014/main" id="{A5EB18DC-D484-4B98-A6AF-A50AFB92A7A4}"/>
              </a:ext>
            </a:extLst>
          </p:cNvPr>
          <p:cNvSpPr>
            <a:spLocks noGrp="1"/>
          </p:cNvSpPr>
          <p:nvPr>
            <p:ph idx="1"/>
          </p:nvPr>
        </p:nvSpPr>
        <p:spPr>
          <a:xfrm>
            <a:off x="0" y="6306185"/>
            <a:ext cx="12192000" cy="503555"/>
          </a:xfrm>
        </p:spPr>
        <p:txBody>
          <a:bodyPr>
            <a:noAutofit/>
          </a:bodyPr>
          <a:lstStyle/>
          <a:p>
            <a:pPr marL="0" indent="0" algn="ctr">
              <a:lnSpc>
                <a:spcPct val="100000"/>
              </a:lnSpc>
              <a:spcBef>
                <a:spcPts val="0"/>
              </a:spcBef>
              <a:buNone/>
            </a:pPr>
            <a:r>
              <a:rPr lang="en-US" sz="2000" b="1" i="1" dirty="0">
                <a:solidFill>
                  <a:srgbClr val="000066"/>
                </a:solidFill>
                <a:latin typeface="Arial" panose="020B0604020202020204" pitchFamily="34" charset="0"/>
                <a:cs typeface="Arial" panose="020B0604020202020204" pitchFamily="34" charset="0"/>
              </a:rPr>
              <a:t>Curtis JR, et al. Chest. 2008; 134 (4): 835–843.</a:t>
            </a:r>
          </a:p>
        </p:txBody>
      </p:sp>
      <p:pic>
        <p:nvPicPr>
          <p:cNvPr id="1026" name="Picture 2">
            <a:extLst>
              <a:ext uri="{FF2B5EF4-FFF2-40B4-BE49-F238E27FC236}">
                <a16:creationId xmlns:a16="http://schemas.microsoft.com/office/drawing/2014/main" id="{46B39A4C-A7CB-4471-B1EC-D3857507A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1312926"/>
            <a:ext cx="5886450" cy="48044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52775" y="1654629"/>
            <a:ext cx="5999934" cy="250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9954" y="4162697"/>
            <a:ext cx="6409509" cy="1954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9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E66C-6FB0-44F1-B416-CB629D2DBB4D}"/>
              </a:ext>
            </a:extLst>
          </p:cNvPr>
          <p:cNvSpPr>
            <a:spLocks noGrp="1"/>
          </p:cNvSpPr>
          <p:nvPr>
            <p:ph type="title"/>
          </p:nvPr>
        </p:nvSpPr>
        <p:spPr>
          <a:xfrm>
            <a:off x="0" y="365125"/>
            <a:ext cx="12192000" cy="787019"/>
          </a:xfrm>
        </p:spPr>
        <p:txBody>
          <a:bodyPr>
            <a:normAutofit/>
          </a:bodyPr>
          <a:lstStyle/>
          <a:p>
            <a:pPr algn="ct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Evidence Based Communication Components</a:t>
            </a:r>
            <a:endPar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152DF63-D221-4B59-9D25-66283D863BF8}"/>
              </a:ext>
            </a:extLst>
          </p:cNvPr>
          <p:cNvSpPr txBox="1"/>
          <p:nvPr/>
        </p:nvSpPr>
        <p:spPr>
          <a:xfrm>
            <a:off x="201168" y="1773936"/>
            <a:ext cx="11841480" cy="3502241"/>
          </a:xfrm>
          <a:prstGeom prst="rect">
            <a:avLst/>
          </a:prstGeom>
          <a:noFill/>
        </p:spPr>
        <p:txBody>
          <a:bodyPr wrap="square" rtlCol="0">
            <a:spAutoFit/>
          </a:bodyPr>
          <a:lstStyle/>
          <a:p>
            <a:pPr marL="457200" indent="-457200" algn="l" fontAlgn="t">
              <a:lnSpc>
                <a:spcPts val="2600"/>
              </a:lnSpc>
              <a:spcAft>
                <a:spcPts val="800"/>
              </a:spcAft>
              <a:buClr>
                <a:srgbClr val="000066"/>
              </a:buClr>
              <a:buFont typeface="Wingdings" panose="05000000000000000000" pitchFamily="2" charset="2"/>
              <a:buChar char="v"/>
            </a:pPr>
            <a:r>
              <a:rPr lang="en-US" sz="2800" b="1" dirty="0">
                <a:effectLst/>
                <a:latin typeface="Arial" panose="020B0604020202020204" pitchFamily="34" charset="0"/>
                <a:cs typeface="Arial" panose="020B0604020202020204" pitchFamily="34" charset="0"/>
              </a:rPr>
              <a:t>Conduct family conference within 72 hours of ICU admission</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effectLst/>
                <a:latin typeface="Arial" panose="020B0604020202020204" pitchFamily="34" charset="0"/>
                <a:cs typeface="Arial" panose="020B0604020202020204" pitchFamily="34" charset="0"/>
              </a:rPr>
              <a:t>Identify a private place for communication with family members</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effectLst/>
                <a:latin typeface="Arial" panose="020B0604020202020204" pitchFamily="34" charset="0"/>
                <a:cs typeface="Arial" panose="020B0604020202020204" pitchFamily="34" charset="0"/>
              </a:rPr>
              <a:t>Provide consistent communication from different team members</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effectLst/>
                <a:latin typeface="Arial" panose="020B0604020202020204" pitchFamily="34" charset="0"/>
                <a:cs typeface="Arial" panose="020B0604020202020204" pitchFamily="34" charset="0"/>
              </a:rPr>
              <a:t>Increase proportion of time spent listening to family</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effectLst/>
                <a:latin typeface="Arial" panose="020B0604020202020204" pitchFamily="34" charset="0"/>
                <a:cs typeface="Arial" panose="020B0604020202020204" pitchFamily="34" charset="0"/>
              </a:rPr>
              <a:t>Utilize empathic language</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latin typeface="Arial" panose="020B0604020202020204" pitchFamily="34" charset="0"/>
                <a:cs typeface="Arial" panose="020B0604020202020204" pitchFamily="34" charset="0"/>
              </a:rPr>
              <a:t>Identify commonly missed opportunities</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effectLst/>
                <a:latin typeface="Arial" panose="020B0604020202020204" pitchFamily="34" charset="0"/>
                <a:cs typeface="Arial" panose="020B0604020202020204" pitchFamily="34" charset="0"/>
              </a:rPr>
              <a:t>Assure family that the patient will not suffer</a:t>
            </a:r>
          </a:p>
          <a:p>
            <a:pPr marL="457200" marR="0" lvl="0" indent="-457200" algn="l" defTabSz="914400" rtl="0" eaLnBrk="1" fontAlgn="t" latinLnBrk="0" hangingPunct="1">
              <a:lnSpc>
                <a:spcPts val="2600"/>
              </a:lnSpc>
              <a:spcBef>
                <a:spcPts val="0"/>
              </a:spcBef>
              <a:spcAft>
                <a:spcPts val="800"/>
              </a:spcAft>
              <a:buClr>
                <a:srgbClr val="000066"/>
              </a:buClr>
              <a:buSzTx/>
              <a:buFont typeface="Wingdings" panose="05000000000000000000" pitchFamily="2" charset="2"/>
              <a:buChar char="v"/>
              <a:tabLst/>
              <a:defRPr/>
            </a:pPr>
            <a:r>
              <a:rPr lang="en-US" sz="2800" b="1" dirty="0">
                <a:latin typeface="Arial" panose="020B0604020202020204" pitchFamily="34" charset="0"/>
                <a:cs typeface="Arial" panose="020B0604020202020204" pitchFamily="34" charset="0"/>
              </a:rPr>
              <a:t>Provide explicit support for decisions made by the family</a:t>
            </a:r>
            <a:endParaRPr lang="en-US" sz="2800" b="1" dirty="0">
              <a:effectLst/>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D2B65E3D-A3E6-4296-B9AC-0AC2609DF39E}"/>
              </a:ext>
            </a:extLst>
          </p:cNvPr>
          <p:cNvSpPr>
            <a:spLocks noGrp="1"/>
          </p:cNvSpPr>
          <p:nvPr>
            <p:ph idx="1"/>
          </p:nvPr>
        </p:nvSpPr>
        <p:spPr>
          <a:xfrm>
            <a:off x="0" y="6095873"/>
            <a:ext cx="12192000" cy="503555"/>
          </a:xfrm>
        </p:spPr>
        <p:txBody>
          <a:bodyPr>
            <a:noAutofit/>
          </a:bodyPr>
          <a:lstStyle/>
          <a:p>
            <a:pPr marL="0" indent="0" algn="ctr">
              <a:lnSpc>
                <a:spcPct val="100000"/>
              </a:lnSpc>
              <a:spcBef>
                <a:spcPts val="0"/>
              </a:spcBef>
              <a:buNone/>
            </a:pPr>
            <a:r>
              <a:rPr lang="en-US" sz="2000" b="1" i="1" dirty="0">
                <a:solidFill>
                  <a:srgbClr val="000066"/>
                </a:solidFill>
                <a:latin typeface="Arial" panose="020B0604020202020204" pitchFamily="34" charset="0"/>
                <a:cs typeface="Arial" panose="020B0604020202020204" pitchFamily="34" charset="0"/>
              </a:rPr>
              <a:t>Curtis JR, et al. Chest. 2008; 134 (4): 835–843.</a:t>
            </a:r>
          </a:p>
        </p:txBody>
      </p:sp>
    </p:spTree>
    <p:extLst>
      <p:ext uri="{BB962C8B-B14F-4D97-AF65-F5344CB8AC3E}">
        <p14:creationId xmlns:p14="http://schemas.microsoft.com/office/powerpoint/2010/main" val="5932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8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891D-A52D-4D2D-ACD2-DA68D4061BEF}"/>
              </a:ext>
            </a:extLst>
          </p:cNvPr>
          <p:cNvSpPr>
            <a:spLocks noGrp="1"/>
          </p:cNvSpPr>
          <p:nvPr>
            <p:ph type="title"/>
          </p:nvPr>
        </p:nvSpPr>
        <p:spPr>
          <a:xfrm>
            <a:off x="0" y="365125"/>
            <a:ext cx="12192000" cy="1325563"/>
          </a:xfrm>
        </p:spPr>
        <p:txBody>
          <a:bodyPr>
            <a:noAutofit/>
          </a:bodyPr>
          <a:lstStyle/>
          <a:p>
            <a:pPr algn="ctr">
              <a:lnSpc>
                <a:spcPts val="3600"/>
              </a:lnSpc>
            </a:pP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VALUE Mnemonic for Improving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a:t>
            </a: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linician-Family </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a:t>
            </a: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ommunication in the ICU.</a:t>
            </a:r>
            <a:endPar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F47C739-404E-4DB4-A36C-46724DD39F7A}"/>
              </a:ext>
            </a:extLst>
          </p:cNvPr>
          <p:cNvSpPr txBox="1"/>
          <p:nvPr/>
        </p:nvSpPr>
        <p:spPr>
          <a:xfrm>
            <a:off x="2852928" y="2496312"/>
            <a:ext cx="6711696" cy="2610651"/>
          </a:xfrm>
          <a:prstGeom prst="rect">
            <a:avLst/>
          </a:prstGeom>
          <a:noFill/>
        </p:spPr>
        <p:txBody>
          <a:bodyPr wrap="square" rtlCol="0">
            <a:spAutoFit/>
          </a:bodyPr>
          <a:lstStyle/>
          <a:p>
            <a:pPr>
              <a:lnSpc>
                <a:spcPts val="4000"/>
              </a:lnSpc>
            </a:pPr>
            <a:r>
              <a:rPr lang="en-US" sz="2800" b="1" dirty="0">
                <a:solidFill>
                  <a:srgbClr val="FF0000"/>
                </a:solidFill>
                <a:latin typeface="Arial" panose="020B0604020202020204" pitchFamily="34" charset="0"/>
                <a:cs typeface="Arial" panose="020B0604020202020204" pitchFamily="34" charset="0"/>
              </a:rPr>
              <a:t>V</a:t>
            </a:r>
            <a:r>
              <a:rPr lang="en-US" sz="2800" b="1" dirty="0">
                <a:latin typeface="Arial" panose="020B0604020202020204" pitchFamily="34" charset="0"/>
                <a:cs typeface="Arial" panose="020B0604020202020204" pitchFamily="34" charset="0"/>
              </a:rPr>
              <a:t>  Value family statements</a:t>
            </a:r>
          </a:p>
          <a:p>
            <a:pPr>
              <a:lnSpc>
                <a:spcPts val="4000"/>
              </a:lnSpc>
            </a:pPr>
            <a:r>
              <a:rPr lang="en-US" sz="2800" b="1" dirty="0">
                <a:solidFill>
                  <a:srgbClr val="FF0000"/>
                </a:solidFill>
                <a:latin typeface="Arial" panose="020B0604020202020204" pitchFamily="34" charset="0"/>
                <a:cs typeface="Arial" panose="020B0604020202020204" pitchFamily="34" charset="0"/>
              </a:rPr>
              <a:t>A</a:t>
            </a:r>
            <a:r>
              <a:rPr lang="en-US" sz="2800" b="1" dirty="0">
                <a:latin typeface="Arial" panose="020B0604020202020204" pitchFamily="34" charset="0"/>
                <a:cs typeface="Arial" panose="020B0604020202020204" pitchFamily="34" charset="0"/>
              </a:rPr>
              <a:t>  Acknowledge family emotions</a:t>
            </a:r>
          </a:p>
          <a:p>
            <a:pPr>
              <a:lnSpc>
                <a:spcPts val="4000"/>
              </a:lnSpc>
            </a:pPr>
            <a:r>
              <a:rPr lang="en-US" sz="2800" b="1" dirty="0">
                <a:solidFill>
                  <a:srgbClr val="FF0000"/>
                </a:solidFill>
                <a:latin typeface="Arial" panose="020B0604020202020204" pitchFamily="34" charset="0"/>
                <a:cs typeface="Arial" panose="020B0604020202020204" pitchFamily="34" charset="0"/>
              </a:rPr>
              <a:t>L</a:t>
            </a:r>
            <a:r>
              <a:rPr lang="en-US" sz="2800" b="1" dirty="0">
                <a:latin typeface="Arial" panose="020B0604020202020204" pitchFamily="34" charset="0"/>
                <a:cs typeface="Arial" panose="020B0604020202020204" pitchFamily="34" charset="0"/>
              </a:rPr>
              <a:t>  Listen to the family</a:t>
            </a:r>
          </a:p>
          <a:p>
            <a:pPr>
              <a:lnSpc>
                <a:spcPts val="4000"/>
              </a:lnSpc>
            </a:pPr>
            <a:r>
              <a:rPr lang="en-US" sz="2800" b="1" dirty="0">
                <a:solidFill>
                  <a:srgbClr val="FF0000"/>
                </a:solidFill>
                <a:latin typeface="Arial" panose="020B0604020202020204" pitchFamily="34" charset="0"/>
                <a:cs typeface="Arial" panose="020B0604020202020204" pitchFamily="34" charset="0"/>
              </a:rPr>
              <a:t>U</a:t>
            </a:r>
            <a:r>
              <a:rPr lang="en-US" sz="2800" b="1" dirty="0">
                <a:latin typeface="Arial" panose="020B0604020202020204" pitchFamily="34" charset="0"/>
                <a:cs typeface="Arial" panose="020B0604020202020204" pitchFamily="34" charset="0"/>
              </a:rPr>
              <a:t>  Understand the patient as a person</a:t>
            </a:r>
          </a:p>
          <a:p>
            <a:pPr>
              <a:lnSpc>
                <a:spcPts val="4000"/>
              </a:lnSpc>
            </a:pPr>
            <a:r>
              <a:rPr lang="en-US" sz="2800" b="1" dirty="0">
                <a:solidFill>
                  <a:srgbClr val="FF0000"/>
                </a:solidFill>
                <a:latin typeface="Arial" panose="020B0604020202020204" pitchFamily="34" charset="0"/>
                <a:cs typeface="Arial" panose="020B0604020202020204" pitchFamily="34" charset="0"/>
              </a:rPr>
              <a:t>E</a:t>
            </a:r>
            <a:r>
              <a:rPr lang="en-US" sz="2800" b="1" dirty="0">
                <a:latin typeface="Arial" panose="020B0604020202020204" pitchFamily="34" charset="0"/>
                <a:cs typeface="Arial" panose="020B0604020202020204" pitchFamily="34" charset="0"/>
              </a:rPr>
              <a:t>  Elicit family questions</a:t>
            </a:r>
          </a:p>
        </p:txBody>
      </p:sp>
      <p:sp>
        <p:nvSpPr>
          <p:cNvPr id="5" name="Content Placeholder 2">
            <a:extLst>
              <a:ext uri="{FF2B5EF4-FFF2-40B4-BE49-F238E27FC236}">
                <a16:creationId xmlns:a16="http://schemas.microsoft.com/office/drawing/2014/main" id="{A9995C3D-1F02-4901-9203-C2FA404D87F3}"/>
              </a:ext>
            </a:extLst>
          </p:cNvPr>
          <p:cNvSpPr>
            <a:spLocks noGrp="1"/>
          </p:cNvSpPr>
          <p:nvPr>
            <p:ph idx="1"/>
          </p:nvPr>
        </p:nvSpPr>
        <p:spPr>
          <a:xfrm>
            <a:off x="0" y="6095873"/>
            <a:ext cx="12192000" cy="503555"/>
          </a:xfrm>
        </p:spPr>
        <p:txBody>
          <a:bodyPr>
            <a:noAutofit/>
          </a:bodyPr>
          <a:lstStyle/>
          <a:p>
            <a:pPr marL="0" indent="0" algn="ctr">
              <a:lnSpc>
                <a:spcPct val="100000"/>
              </a:lnSpc>
              <a:spcBef>
                <a:spcPts val="0"/>
              </a:spcBef>
              <a:buNone/>
            </a:pPr>
            <a:r>
              <a:rPr lang="en-US" sz="2000" b="1" i="1" dirty="0">
                <a:solidFill>
                  <a:srgbClr val="000066"/>
                </a:solidFill>
                <a:latin typeface="Arial" panose="020B0604020202020204" pitchFamily="34" charset="0"/>
                <a:cs typeface="Arial" panose="020B0604020202020204" pitchFamily="34" charset="0"/>
              </a:rPr>
              <a:t>Curtis JR, et al. Chest. 2008; 134 (4): 835–843.</a:t>
            </a:r>
          </a:p>
        </p:txBody>
      </p:sp>
    </p:spTree>
    <p:extLst>
      <p:ext uri="{BB962C8B-B14F-4D97-AF65-F5344CB8AC3E}">
        <p14:creationId xmlns:p14="http://schemas.microsoft.com/office/powerpoint/2010/main" val="21166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E66C-6FB0-44F1-B416-CB629D2DBB4D}"/>
              </a:ext>
            </a:extLst>
          </p:cNvPr>
          <p:cNvSpPr>
            <a:spLocks noGrp="1"/>
          </p:cNvSpPr>
          <p:nvPr>
            <p:ph type="title"/>
          </p:nvPr>
        </p:nvSpPr>
        <p:spPr>
          <a:xfrm>
            <a:off x="0" y="365125"/>
            <a:ext cx="12192000" cy="787019"/>
          </a:xfrm>
        </p:spPr>
        <p:txBody>
          <a:bodyPr>
            <a:normAutofit/>
          </a:bodyPr>
          <a:lstStyle/>
          <a:p>
            <a:pPr algn="ctr"/>
            <a:r>
              <a:rPr lang="en-US" sz="4000" b="1" i="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Elements of Family-Centered Care in the PICU</a:t>
            </a:r>
            <a:endPar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152DF63-D221-4B59-9D25-66283D863BF8}"/>
              </a:ext>
            </a:extLst>
          </p:cNvPr>
          <p:cNvSpPr txBox="1"/>
          <p:nvPr/>
        </p:nvSpPr>
        <p:spPr>
          <a:xfrm>
            <a:off x="2624328" y="2203704"/>
            <a:ext cx="6940296" cy="2553263"/>
          </a:xfrm>
          <a:prstGeom prst="rect">
            <a:avLst/>
          </a:prstGeom>
          <a:noFill/>
        </p:spPr>
        <p:txBody>
          <a:bodyPr wrap="square" rtlCol="0">
            <a:spAutoFit/>
          </a:bodyPr>
          <a:lstStyle/>
          <a:p>
            <a:pPr marL="457200" lvl="0" indent="-457200" fontAlgn="t">
              <a:lnSpc>
                <a:spcPts val="2600"/>
              </a:lnSpc>
              <a:spcAft>
                <a:spcPts val="1500"/>
              </a:spcAft>
              <a:buClr>
                <a:srgbClr val="000066"/>
              </a:buClr>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Sharing information </a:t>
            </a:r>
          </a:p>
          <a:p>
            <a:pPr marL="457200" lvl="0" indent="-457200" fontAlgn="t">
              <a:lnSpc>
                <a:spcPts val="2600"/>
              </a:lnSpc>
              <a:spcAft>
                <a:spcPts val="1500"/>
              </a:spcAft>
              <a:buClr>
                <a:srgbClr val="000066"/>
              </a:buClr>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Hearing parental voices </a:t>
            </a:r>
          </a:p>
          <a:p>
            <a:pPr marL="457200" lvl="0" indent="-457200" fontAlgn="t">
              <a:lnSpc>
                <a:spcPts val="2600"/>
              </a:lnSpc>
              <a:spcAft>
                <a:spcPts val="1500"/>
              </a:spcAft>
              <a:buClr>
                <a:srgbClr val="000066"/>
              </a:buClr>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Making decisions for or with parents </a:t>
            </a:r>
          </a:p>
          <a:p>
            <a:pPr marL="457200" lvl="0" indent="-457200" fontAlgn="t">
              <a:lnSpc>
                <a:spcPts val="2600"/>
              </a:lnSpc>
              <a:spcAft>
                <a:spcPts val="1500"/>
              </a:spcAft>
              <a:buClr>
                <a:srgbClr val="000066"/>
              </a:buClr>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Negotiating roles </a:t>
            </a:r>
          </a:p>
          <a:p>
            <a:pPr marL="457200" lvl="0" indent="-457200" fontAlgn="t">
              <a:lnSpc>
                <a:spcPts val="2600"/>
              </a:lnSpc>
              <a:spcAft>
                <a:spcPts val="1500"/>
              </a:spcAft>
              <a:buClr>
                <a:srgbClr val="000066"/>
              </a:buClr>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Individualizing communication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2">
            <a:extLst>
              <a:ext uri="{FF2B5EF4-FFF2-40B4-BE49-F238E27FC236}">
                <a16:creationId xmlns:a16="http://schemas.microsoft.com/office/drawing/2014/main" id="{D2B65E3D-A3E6-4296-B9AC-0AC2609DF39E}"/>
              </a:ext>
            </a:extLst>
          </p:cNvPr>
          <p:cNvSpPr>
            <a:spLocks noGrp="1"/>
          </p:cNvSpPr>
          <p:nvPr>
            <p:ph idx="1"/>
          </p:nvPr>
        </p:nvSpPr>
        <p:spPr>
          <a:xfrm>
            <a:off x="0" y="6095873"/>
            <a:ext cx="12192000" cy="503555"/>
          </a:xfrm>
        </p:spPr>
        <p:txBody>
          <a:bodyPr>
            <a:noAutofit/>
          </a:bodyPr>
          <a:lstStyle/>
          <a:p>
            <a:pPr marL="0" indent="0" algn="ctr">
              <a:lnSpc>
                <a:spcPct val="100000"/>
              </a:lnSpc>
              <a:spcBef>
                <a:spcPts val="0"/>
              </a:spcBef>
              <a:buNone/>
            </a:pPr>
            <a:r>
              <a:rPr lang="fr-FR" sz="2000" b="1" i="1" dirty="0">
                <a:solidFill>
                  <a:srgbClr val="000066"/>
                </a:solidFill>
                <a:latin typeface="Arial" panose="020B0604020202020204" pitchFamily="34" charset="0"/>
                <a:cs typeface="Arial" panose="020B0604020202020204" pitchFamily="34" charset="0"/>
              </a:rPr>
              <a:t>Claire A. Richards CA, et al. J </a:t>
            </a:r>
            <a:r>
              <a:rPr lang="fr-FR" sz="2000" b="1" i="1" dirty="0" err="1">
                <a:solidFill>
                  <a:srgbClr val="000066"/>
                </a:solidFill>
                <a:latin typeface="Arial" panose="020B0604020202020204" pitchFamily="34" charset="0"/>
                <a:cs typeface="Arial" panose="020B0604020202020204" pitchFamily="34" charset="0"/>
              </a:rPr>
              <a:t>Hosp</a:t>
            </a:r>
            <a:r>
              <a:rPr lang="fr-FR" sz="2000" b="1" i="1" dirty="0">
                <a:solidFill>
                  <a:srgbClr val="000066"/>
                </a:solidFill>
                <a:latin typeface="Arial" panose="020B0604020202020204" pitchFamily="34" charset="0"/>
                <a:cs typeface="Arial" panose="020B0604020202020204" pitchFamily="34" charset="0"/>
              </a:rPr>
              <a:t> </a:t>
            </a:r>
            <a:r>
              <a:rPr lang="fr-FR" sz="2000" b="1" i="1" dirty="0" err="1">
                <a:solidFill>
                  <a:srgbClr val="000066"/>
                </a:solidFill>
                <a:latin typeface="Arial" panose="020B0604020202020204" pitchFamily="34" charset="0"/>
                <a:cs typeface="Arial" panose="020B0604020202020204" pitchFamily="34" charset="0"/>
              </a:rPr>
              <a:t>Palliat</a:t>
            </a:r>
            <a:r>
              <a:rPr lang="fr-FR" sz="2000" b="1" i="1" dirty="0">
                <a:solidFill>
                  <a:srgbClr val="000066"/>
                </a:solidFill>
                <a:latin typeface="Arial" panose="020B0604020202020204" pitchFamily="34" charset="0"/>
                <a:cs typeface="Arial" panose="020B0604020202020204" pitchFamily="34" charset="0"/>
              </a:rPr>
              <a:t> </a:t>
            </a:r>
            <a:r>
              <a:rPr lang="fr-FR" sz="2000" b="1" i="1" dirty="0" err="1">
                <a:solidFill>
                  <a:srgbClr val="000066"/>
                </a:solidFill>
                <a:latin typeface="Arial" panose="020B0604020202020204" pitchFamily="34" charset="0"/>
                <a:cs typeface="Arial" panose="020B0604020202020204" pitchFamily="34" charset="0"/>
              </a:rPr>
              <a:t>Nurs</a:t>
            </a:r>
            <a:r>
              <a:rPr lang="fr-FR" sz="2000" b="1" i="1" dirty="0">
                <a:solidFill>
                  <a:srgbClr val="000066"/>
                </a:solidFill>
                <a:latin typeface="Arial" panose="020B0604020202020204" pitchFamily="34" charset="0"/>
                <a:cs typeface="Arial" panose="020B0604020202020204" pitchFamily="34" charset="0"/>
              </a:rPr>
              <a:t>. 2017; 19 (3): 238–246. </a:t>
            </a:r>
            <a:endParaRPr lang="en-US" sz="2000" b="1" i="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8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4FA93-25CF-481A-8691-9FA3E3CBEA65}"/>
              </a:ext>
            </a:extLst>
          </p:cNvPr>
          <p:cNvSpPr txBox="1"/>
          <p:nvPr/>
        </p:nvSpPr>
        <p:spPr>
          <a:xfrm>
            <a:off x="6773" y="973420"/>
            <a:ext cx="12192000" cy="707886"/>
          </a:xfrm>
          <a:prstGeom prst="rect">
            <a:avLst/>
          </a:prstGeom>
        </p:spPr>
        <p:txBody>
          <a:bodyPr wrap="square" rtlCol="0">
            <a:sp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Just because we can, doesn’t mean we should.</a:t>
            </a:r>
          </a:p>
        </p:txBody>
      </p:sp>
      <p:sp>
        <p:nvSpPr>
          <p:cNvPr id="3" name="TextBox 2">
            <a:extLst>
              <a:ext uri="{FF2B5EF4-FFF2-40B4-BE49-F238E27FC236}">
                <a16:creationId xmlns:a16="http://schemas.microsoft.com/office/drawing/2014/main" id="{A6A89B41-2929-4633-B4FC-37CAE6D8AA63}"/>
              </a:ext>
            </a:extLst>
          </p:cNvPr>
          <p:cNvSpPr txBox="1"/>
          <p:nvPr/>
        </p:nvSpPr>
        <p:spPr>
          <a:xfrm>
            <a:off x="557353" y="3230880"/>
            <a:ext cx="10981508" cy="1092607"/>
          </a:xfrm>
          <a:prstGeom prst="rect">
            <a:avLst/>
          </a:prstGeom>
          <a:noFill/>
        </p:spPr>
        <p:txBody>
          <a:bodyPr wrap="square" rtlCol="0">
            <a:spAutoFit/>
          </a:bodyPr>
          <a:lstStyle/>
          <a:p>
            <a:pPr>
              <a:lnSpc>
                <a:spcPts val="2600"/>
              </a:lnSpc>
            </a:pPr>
            <a:r>
              <a:rPr lang="en-US" sz="2800" b="1" dirty="0">
                <a:latin typeface="Arial" panose="020B0604020202020204" pitchFamily="34" charset="0"/>
                <a:cs typeface="Arial" panose="020B0604020202020204" pitchFamily="34" charset="0"/>
              </a:rPr>
              <a:t>Value in the context of medical care has been characterized as improving outcomes that matter to patients relative to the cost of achieving those outcomes.</a:t>
            </a:r>
          </a:p>
        </p:txBody>
      </p:sp>
      <p:sp>
        <p:nvSpPr>
          <p:cNvPr id="4" name="TextBox 3">
            <a:extLst>
              <a:ext uri="{FF2B5EF4-FFF2-40B4-BE49-F238E27FC236}">
                <a16:creationId xmlns:a16="http://schemas.microsoft.com/office/drawing/2014/main" id="{2FB967B6-92A8-4890-BC2A-C04BD2B28ABD}"/>
              </a:ext>
            </a:extLst>
          </p:cNvPr>
          <p:cNvSpPr txBox="1"/>
          <p:nvPr/>
        </p:nvSpPr>
        <p:spPr>
          <a:xfrm>
            <a:off x="6772" y="6113417"/>
            <a:ext cx="12185227"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Porter ME, Lee TH: The strategy that will fix health care. Harvard Business Rev 2013; 91:50–70.</a:t>
            </a:r>
          </a:p>
        </p:txBody>
      </p:sp>
    </p:spTree>
    <p:extLst>
      <p:ext uri="{BB962C8B-B14F-4D97-AF65-F5344CB8AC3E}">
        <p14:creationId xmlns:p14="http://schemas.microsoft.com/office/powerpoint/2010/main" val="403401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B86DF-7EE7-48B9-AC06-5C9FB538A84F}"/>
              </a:ext>
            </a:extLst>
          </p:cNvPr>
          <p:cNvSpPr>
            <a:spLocks noGrp="1"/>
          </p:cNvSpPr>
          <p:nvPr>
            <p:ph idx="1"/>
          </p:nvPr>
        </p:nvSpPr>
        <p:spPr>
          <a:xfrm>
            <a:off x="1456268" y="1411424"/>
            <a:ext cx="9299784" cy="5104522"/>
          </a:xfrm>
        </p:spPr>
        <p:txBody>
          <a:bodyPr>
            <a:noAutofit/>
          </a:bodyPr>
          <a:lstStyle/>
          <a:p>
            <a:pPr>
              <a:lnSpc>
                <a:spcPts val="2600"/>
              </a:lnSpc>
              <a:spcBef>
                <a:spcPts val="0"/>
              </a:spcBef>
              <a:buClr>
                <a:srgbClr val="000066"/>
              </a:buClr>
              <a:buFont typeface="Wingdings" panose="05000000000000000000" pitchFamily="2" charset="2"/>
              <a:buChar char="v"/>
            </a:pPr>
            <a:r>
              <a:rPr lang="en-GB" b="1" dirty="0">
                <a:latin typeface="Arial" panose="020B0604020202020204" pitchFamily="34" charset="0"/>
                <a:cs typeface="Arial" panose="020B0604020202020204" pitchFamily="34" charset="0"/>
              </a:rPr>
              <a:t> The biggest waste in medicine is waiting.</a:t>
            </a:r>
          </a:p>
          <a:p>
            <a:pPr marL="0" indent="0">
              <a:lnSpc>
                <a:spcPts val="2600"/>
              </a:lnSpc>
              <a:spcBef>
                <a:spcPts val="0"/>
              </a:spcBef>
              <a:buClr>
                <a:srgbClr val="000066"/>
              </a:buClr>
              <a:buNone/>
            </a:pPr>
            <a:endParaRPr lang="en-GB" b="1" dirty="0">
              <a:latin typeface="Arial" panose="020B0604020202020204" pitchFamily="34" charset="0"/>
              <a:cs typeface="Arial" panose="020B0604020202020204" pitchFamily="34" charset="0"/>
            </a:endParaRPr>
          </a:p>
          <a:p>
            <a:pPr marL="401638" indent="-401638">
              <a:lnSpc>
                <a:spcPts val="2600"/>
              </a:lnSpc>
              <a:spcBef>
                <a:spcPts val="0"/>
              </a:spcBef>
              <a:buClr>
                <a:srgbClr val="000066"/>
              </a:buClr>
              <a:buFont typeface="Wingdings" panose="05000000000000000000" pitchFamily="2" charset="2"/>
              <a:buChar char="v"/>
            </a:pPr>
            <a:r>
              <a:rPr lang="en-GB" b="1" dirty="0">
                <a:latin typeface="Arial" panose="020B0604020202020204" pitchFamily="34" charset="0"/>
                <a:cs typeface="Arial" panose="020B0604020202020204" pitchFamily="34" charset="0"/>
              </a:rPr>
              <a:t>The underappreciated engine of Choosing Wisely</a:t>
            </a:r>
            <a:r>
              <a:rPr lang="en-GB" b="1" baseline="30000"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 and (P)ICU Liberation is weaning:</a:t>
            </a:r>
          </a:p>
          <a:p>
            <a:pPr marL="0" indent="798513">
              <a:lnSpc>
                <a:spcPts val="2600"/>
              </a:lnSpc>
              <a:spcBef>
                <a:spcPts val="0"/>
              </a:spcBef>
              <a:buClr>
                <a:srgbClr val="000066"/>
              </a:buClr>
              <a:buNone/>
            </a:pPr>
            <a:r>
              <a:rPr lang="en-GB"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b="1" dirty="0">
                <a:latin typeface="Arial" panose="020B0604020202020204" pitchFamily="34" charset="0"/>
                <a:cs typeface="Arial" panose="020B0604020202020204" pitchFamily="34" charset="0"/>
              </a:rPr>
              <a:t>Wean sedation</a:t>
            </a:r>
          </a:p>
          <a:p>
            <a:pPr marL="0" indent="798513">
              <a:lnSpc>
                <a:spcPts val="2600"/>
              </a:lnSpc>
              <a:spcBef>
                <a:spcPts val="0"/>
              </a:spcBef>
              <a:buClr>
                <a:srgbClr val="000066"/>
              </a:buClr>
              <a:buNone/>
            </a:pPr>
            <a:r>
              <a:rPr lang="en-GB"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b="1" dirty="0">
                <a:latin typeface="Arial" panose="020B0604020202020204" pitchFamily="34" charset="0"/>
                <a:cs typeface="Arial" panose="020B0604020202020204" pitchFamily="34" charset="0"/>
              </a:rPr>
              <a:t>Wean mechanical ventilation</a:t>
            </a:r>
          </a:p>
          <a:p>
            <a:pPr marL="0" indent="803275">
              <a:lnSpc>
                <a:spcPts val="2600"/>
              </a:lnSpc>
              <a:spcBef>
                <a:spcPts val="0"/>
              </a:spcBef>
              <a:buClr>
                <a:srgbClr val="000066"/>
              </a:buClr>
              <a:buNone/>
            </a:pPr>
            <a:r>
              <a:rPr lang="en-GB"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GB" b="1" dirty="0">
                <a:latin typeface="Arial" panose="020B0604020202020204" pitchFamily="34" charset="0"/>
                <a:cs typeface="Arial" panose="020B0604020202020204" pitchFamily="34" charset="0"/>
                <a:sym typeface="Wingdings" panose="05000000000000000000" pitchFamily="2" charset="2"/>
              </a:rPr>
              <a:t> </a:t>
            </a:r>
            <a:r>
              <a:rPr lang="en-GB" b="1" dirty="0">
                <a:latin typeface="Arial" panose="020B0604020202020204" pitchFamily="34" charset="0"/>
                <a:cs typeface="Arial" panose="020B0604020202020204" pitchFamily="34" charset="0"/>
              </a:rPr>
              <a:t>Wean (discontinue) drains and catheters</a:t>
            </a:r>
          </a:p>
          <a:p>
            <a:pPr marL="0" indent="803275">
              <a:lnSpc>
                <a:spcPts val="2600"/>
              </a:lnSpc>
              <a:spcBef>
                <a:spcPts val="0"/>
              </a:spcBef>
              <a:buClr>
                <a:srgbClr val="000066"/>
              </a:buClr>
              <a:buNone/>
            </a:pPr>
            <a:r>
              <a:rPr lang="en-GB"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GB" b="1" dirty="0">
                <a:latin typeface="Arial" panose="020B0604020202020204" pitchFamily="34" charset="0"/>
                <a:cs typeface="Arial" panose="020B0604020202020204" pitchFamily="34" charset="0"/>
                <a:sym typeface="Wingdings" panose="05000000000000000000" pitchFamily="2" charset="2"/>
              </a:rPr>
              <a:t> Wean (discontinue) antimicrobials</a:t>
            </a:r>
          </a:p>
          <a:p>
            <a:pPr marL="0" indent="803275">
              <a:lnSpc>
                <a:spcPts val="2600"/>
              </a:lnSpc>
              <a:spcBef>
                <a:spcPts val="0"/>
              </a:spcBef>
              <a:buClr>
                <a:srgbClr val="000066"/>
              </a:buClr>
              <a:buNone/>
            </a:pPr>
            <a:r>
              <a:rPr lang="en-GB"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GB" b="1" dirty="0">
                <a:latin typeface="Arial" panose="020B0604020202020204" pitchFamily="34" charset="0"/>
                <a:cs typeface="Arial" panose="020B0604020202020204" pitchFamily="34" charset="0"/>
                <a:sym typeface="Wingdings" panose="05000000000000000000" pitchFamily="2" charset="2"/>
              </a:rPr>
              <a:t> </a:t>
            </a:r>
            <a:r>
              <a:rPr lang="en-GB" b="1" dirty="0">
                <a:latin typeface="Arial" panose="020B0604020202020204" pitchFamily="34" charset="0"/>
                <a:cs typeface="Arial" panose="020B0604020202020204" pitchFamily="34" charset="0"/>
              </a:rPr>
              <a:t>Wean (or minimize) immobilization</a:t>
            </a:r>
          </a:p>
          <a:p>
            <a:pPr marL="0" indent="798513">
              <a:lnSpc>
                <a:spcPts val="2600"/>
              </a:lnSpc>
              <a:spcBef>
                <a:spcPts val="0"/>
              </a:spcBef>
              <a:buClr>
                <a:srgbClr val="000066"/>
              </a:buClr>
              <a:buNone/>
            </a:pPr>
            <a:endParaRPr lang="en-GB" b="1" dirty="0">
              <a:latin typeface="Arial" panose="020B0604020202020204" pitchFamily="34" charset="0"/>
              <a:cs typeface="Arial" panose="020B0604020202020204" pitchFamily="34" charset="0"/>
            </a:endParaRPr>
          </a:p>
          <a:p>
            <a:pPr>
              <a:lnSpc>
                <a:spcPts val="2600"/>
              </a:lnSpc>
              <a:spcBef>
                <a:spcPts val="0"/>
              </a:spcBef>
              <a:buClr>
                <a:srgbClr val="000066"/>
              </a:buClr>
              <a:buFont typeface="Wingdings" panose="05000000000000000000" pitchFamily="2" charset="2"/>
              <a:buChar char="v"/>
            </a:pPr>
            <a:r>
              <a:rPr lang="en-GB" b="1" dirty="0">
                <a:latin typeface="Arial" panose="020B0604020202020204" pitchFamily="34" charset="0"/>
                <a:cs typeface="Arial" panose="020B0604020202020204" pitchFamily="34" charset="0"/>
              </a:rPr>
              <a:t> Proactive, scheduled weaning will reduce waiting.</a:t>
            </a:r>
          </a:p>
          <a:p>
            <a:pPr marL="0" indent="0">
              <a:lnSpc>
                <a:spcPts val="2600"/>
              </a:lnSpc>
              <a:spcBef>
                <a:spcPts val="0"/>
              </a:spcBef>
              <a:buClr>
                <a:srgbClr val="000066"/>
              </a:buClr>
              <a:buNone/>
            </a:pPr>
            <a:endParaRPr lang="en-GB" b="1" dirty="0">
              <a:latin typeface="Arial" panose="020B0604020202020204" pitchFamily="34" charset="0"/>
              <a:cs typeface="Arial" panose="020B0604020202020204" pitchFamily="34" charset="0"/>
            </a:endParaRPr>
          </a:p>
          <a:p>
            <a:pPr marL="460375" indent="-460375">
              <a:lnSpc>
                <a:spcPts val="2600"/>
              </a:lnSpc>
              <a:spcBef>
                <a:spcPts val="0"/>
              </a:spcBef>
              <a:buClr>
                <a:srgbClr val="000066"/>
              </a:buClr>
              <a:buFont typeface="Wingdings" panose="05000000000000000000" pitchFamily="2" charset="2"/>
              <a:buChar char="v"/>
            </a:pPr>
            <a:r>
              <a:rPr lang="en-GB" b="1" dirty="0">
                <a:latin typeface="Arial" panose="020B0604020202020204" pitchFamily="34" charset="0"/>
                <a:cs typeface="Arial" panose="020B0604020202020204" pitchFamily="34" charset="0"/>
              </a:rPr>
              <a:t>Reducing waiting in the (P)ICU will increase value:</a:t>
            </a:r>
          </a:p>
          <a:p>
            <a:pPr indent="569913">
              <a:lnSpc>
                <a:spcPts val="2600"/>
              </a:lnSpc>
              <a:spcBef>
                <a:spcPts val="0"/>
              </a:spcBef>
              <a:buClr>
                <a:srgbClr val="000066"/>
              </a:buClr>
              <a:buNone/>
            </a:pPr>
            <a:r>
              <a:rPr lang="en-GB" b="1" dirty="0">
                <a:latin typeface="Arial" panose="020B0604020202020204" pitchFamily="34" charset="0"/>
                <a:cs typeface="Arial" panose="020B0604020202020204" pitchFamily="34" charset="0"/>
              </a:rPr>
              <a:t>By improving quality</a:t>
            </a:r>
          </a:p>
          <a:p>
            <a:pPr indent="569913">
              <a:lnSpc>
                <a:spcPts val="2600"/>
              </a:lnSpc>
              <a:spcBef>
                <a:spcPts val="0"/>
              </a:spcBef>
              <a:buClr>
                <a:srgbClr val="000066"/>
              </a:buClr>
              <a:buNone/>
            </a:pPr>
            <a:r>
              <a:rPr lang="en-GB" b="1" dirty="0">
                <a:latin typeface="Arial" panose="020B0604020202020204" pitchFamily="34" charset="0"/>
                <a:cs typeface="Arial" panose="020B0604020202020204" pitchFamily="34" charset="0"/>
              </a:rPr>
              <a:t>By decreasing the cost of waste</a:t>
            </a:r>
          </a:p>
          <a:p>
            <a:pPr indent="339725">
              <a:lnSpc>
                <a:spcPts val="2600"/>
              </a:lnSpc>
              <a:spcBef>
                <a:spcPts val="0"/>
              </a:spcBef>
              <a:buClr>
                <a:srgbClr val="000066"/>
              </a:buClr>
              <a:buFont typeface="Wingdings" panose="05000000000000000000" pitchFamily="2" charset="2"/>
              <a:buChar char="v"/>
            </a:pPr>
            <a:endParaRPr lang="en-GB" b="1" dirty="0">
              <a:latin typeface="Arial" panose="020B0604020202020204" pitchFamily="34" charset="0"/>
              <a:cs typeface="Arial" panose="020B0604020202020204" pitchFamily="34" charset="0"/>
            </a:endParaRPr>
          </a:p>
          <a:p>
            <a:pPr>
              <a:lnSpc>
                <a:spcPts val="2600"/>
              </a:lnSpc>
              <a:spcBef>
                <a:spcPts val="0"/>
              </a:spcBef>
              <a:buClr>
                <a:srgbClr val="000066"/>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93B8CED-37DF-4995-ADE2-18B12038462E}"/>
              </a:ext>
            </a:extLst>
          </p:cNvPr>
          <p:cNvSpPr txBox="1"/>
          <p:nvPr/>
        </p:nvSpPr>
        <p:spPr>
          <a:xfrm>
            <a:off x="0" y="433495"/>
            <a:ext cx="12191999" cy="707886"/>
          </a:xfrm>
          <a:prstGeom prst="rect">
            <a:avLst/>
          </a:prstGeom>
          <a:noFill/>
        </p:spPr>
        <p:txBody>
          <a:bodyPr wrap="square" rtlCol="0">
            <a:sp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Waiting, Waste and Critical Care</a:t>
            </a:r>
          </a:p>
        </p:txBody>
      </p:sp>
    </p:spTree>
    <p:extLst>
      <p:ext uri="{BB962C8B-B14F-4D97-AF65-F5344CB8AC3E}">
        <p14:creationId xmlns:p14="http://schemas.microsoft.com/office/powerpoint/2010/main" val="234334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5CDB7-85BE-4894-9355-8970F26EA2D9}"/>
              </a:ext>
            </a:extLst>
          </p:cNvPr>
          <p:cNvPicPr>
            <a:picLocks noChangeAspect="1"/>
          </p:cNvPicPr>
          <p:nvPr/>
        </p:nvPicPr>
        <p:blipFill rotWithShape="1">
          <a:blip r:embed="rId2">
            <a:extLst>
              <a:ext uri="{28A0092B-C50C-407E-A947-70E740481C1C}">
                <a14:useLocalDpi xmlns:a14="http://schemas.microsoft.com/office/drawing/2010/main" val="0"/>
              </a:ext>
            </a:extLst>
          </a:blip>
          <a:srcRect l="4225" t="4559" r="3746" b="7168"/>
          <a:stretch/>
        </p:blipFill>
        <p:spPr>
          <a:xfrm>
            <a:off x="4612186" y="1789213"/>
            <a:ext cx="4938921" cy="4711603"/>
          </a:xfrm>
          <a:prstGeom prst="rect">
            <a:avLst/>
          </a:prstGeom>
        </p:spPr>
      </p:pic>
      <p:sp>
        <p:nvSpPr>
          <p:cNvPr id="6" name="TextBox 5">
            <a:extLst>
              <a:ext uri="{FF2B5EF4-FFF2-40B4-BE49-F238E27FC236}">
                <a16:creationId xmlns:a16="http://schemas.microsoft.com/office/drawing/2014/main" id="{D760AD64-EEA6-4CC1-9A60-F1284585D37A}"/>
              </a:ext>
            </a:extLst>
          </p:cNvPr>
          <p:cNvSpPr txBox="1"/>
          <p:nvPr/>
        </p:nvSpPr>
        <p:spPr>
          <a:xfrm>
            <a:off x="23145" y="893783"/>
            <a:ext cx="5277195" cy="2863669"/>
          </a:xfrm>
          <a:prstGeom prst="rect">
            <a:avLst/>
          </a:prstGeom>
          <a:noFill/>
        </p:spPr>
        <p:txBody>
          <a:bodyPr wrap="square" rtlCol="0">
            <a:spAutoFit/>
          </a:body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Choosing Wisely</a:t>
            </a:r>
            <a:r>
              <a:rPr lang="en-US" sz="4000" b="1" baseline="30000"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t>
            </a: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 </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And The </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Learning Healthcare Environment</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In The </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Intensive Care Unit </a:t>
            </a:r>
          </a:p>
        </p:txBody>
      </p:sp>
      <p:sp>
        <p:nvSpPr>
          <p:cNvPr id="7" name="TextBox 6">
            <a:extLst>
              <a:ext uri="{FF2B5EF4-FFF2-40B4-BE49-F238E27FC236}">
                <a16:creationId xmlns:a16="http://schemas.microsoft.com/office/drawing/2014/main" id="{3C59060E-5CEC-45B3-9A5D-D8415EC8F1D0}"/>
              </a:ext>
            </a:extLst>
          </p:cNvPr>
          <p:cNvSpPr txBox="1"/>
          <p:nvPr/>
        </p:nvSpPr>
        <p:spPr>
          <a:xfrm>
            <a:off x="2213826" y="5558207"/>
            <a:ext cx="2840934" cy="1017010"/>
          </a:xfrm>
          <a:prstGeom prst="rect">
            <a:avLst/>
          </a:prstGeom>
          <a:noFill/>
        </p:spPr>
        <p:txBody>
          <a:bodyPr wrap="square" rtlCol="0">
            <a:spAutoFit/>
          </a:bodyPr>
          <a:lstStyle/>
          <a:p>
            <a:pPr algn="ctr">
              <a:lnSpc>
                <a:spcPts val="3600"/>
              </a:lnSpc>
            </a:pPr>
            <a:r>
              <a:rPr lang="en-US" sz="4000" b="1" dirty="0">
                <a:solidFill>
                  <a:srgbClr val="FF0000"/>
                </a:solidFill>
                <a:latin typeface="Arial" panose="020B0604020202020204" pitchFamily="34" charset="0"/>
                <a:cs typeface="Arial" panose="020B0604020202020204" pitchFamily="34" charset="0"/>
              </a:rPr>
              <a:t>Shared</a:t>
            </a:r>
          </a:p>
          <a:p>
            <a:pPr algn="ctr">
              <a:lnSpc>
                <a:spcPts val="3600"/>
              </a:lnSpc>
            </a:pPr>
            <a:r>
              <a:rPr lang="en-US" sz="4000" b="1" dirty="0">
                <a:solidFill>
                  <a:srgbClr val="FF0000"/>
                </a:solidFill>
                <a:latin typeface="Arial" panose="020B0604020202020204" pitchFamily="34" charset="0"/>
                <a:cs typeface="Arial" panose="020B0604020202020204" pitchFamily="34" charset="0"/>
              </a:rPr>
              <a:t>Education</a:t>
            </a:r>
          </a:p>
        </p:txBody>
      </p:sp>
      <p:sp>
        <p:nvSpPr>
          <p:cNvPr id="8" name="TextBox 7">
            <a:extLst>
              <a:ext uri="{FF2B5EF4-FFF2-40B4-BE49-F238E27FC236}">
                <a16:creationId xmlns:a16="http://schemas.microsoft.com/office/drawing/2014/main" id="{F7F856CC-28CE-48C0-AED7-02B7A78A7DAA}"/>
              </a:ext>
            </a:extLst>
          </p:cNvPr>
          <p:cNvSpPr txBox="1"/>
          <p:nvPr/>
        </p:nvSpPr>
        <p:spPr>
          <a:xfrm>
            <a:off x="6017946" y="970229"/>
            <a:ext cx="2163851" cy="1017010"/>
          </a:xfrm>
          <a:prstGeom prst="rect">
            <a:avLst/>
          </a:prstGeom>
          <a:noFill/>
        </p:spPr>
        <p:txBody>
          <a:bodyPr wrap="square" rtlCol="0">
            <a:spAutoFit/>
          </a:bodyPr>
          <a:lstStyle/>
          <a:p>
            <a:pPr algn="ctr">
              <a:lnSpc>
                <a:spcPts val="3600"/>
              </a:lnSpc>
            </a:pPr>
            <a:r>
              <a:rPr lang="en-US" sz="4000" b="1" dirty="0">
                <a:solidFill>
                  <a:srgbClr val="FF0000"/>
                </a:solidFill>
                <a:latin typeface="Arial" panose="020B0604020202020204" pitchFamily="34" charset="0"/>
                <a:cs typeface="Arial" panose="020B0604020202020204" pitchFamily="34" charset="0"/>
              </a:rPr>
              <a:t>Patient Care</a:t>
            </a:r>
          </a:p>
        </p:txBody>
      </p:sp>
      <p:sp>
        <p:nvSpPr>
          <p:cNvPr id="9" name="TextBox 8">
            <a:extLst>
              <a:ext uri="{FF2B5EF4-FFF2-40B4-BE49-F238E27FC236}">
                <a16:creationId xmlns:a16="http://schemas.microsoft.com/office/drawing/2014/main" id="{ECD1615A-9BC1-40A9-B30E-0AF9CE49B5F6}"/>
              </a:ext>
            </a:extLst>
          </p:cNvPr>
          <p:cNvSpPr txBox="1"/>
          <p:nvPr/>
        </p:nvSpPr>
        <p:spPr>
          <a:xfrm>
            <a:off x="9081081" y="5701645"/>
            <a:ext cx="2840934" cy="1017010"/>
          </a:xfrm>
          <a:prstGeom prst="rect">
            <a:avLst/>
          </a:prstGeom>
          <a:noFill/>
        </p:spPr>
        <p:txBody>
          <a:bodyPr wrap="square" rtlCol="0">
            <a:spAutoFit/>
          </a:bodyPr>
          <a:lstStyle/>
          <a:p>
            <a:pPr algn="ctr">
              <a:lnSpc>
                <a:spcPts val="3600"/>
              </a:lnSpc>
            </a:pPr>
            <a:r>
              <a:rPr lang="en-US" sz="4000" b="1" dirty="0">
                <a:solidFill>
                  <a:srgbClr val="FF0000"/>
                </a:solidFill>
                <a:latin typeface="Arial" panose="020B0604020202020204" pitchFamily="34" charset="0"/>
                <a:cs typeface="Arial" panose="020B0604020202020204" pitchFamily="34" charset="0"/>
              </a:rPr>
              <a:t>Clinical</a:t>
            </a:r>
          </a:p>
          <a:p>
            <a:pPr algn="ctr">
              <a:lnSpc>
                <a:spcPts val="3600"/>
              </a:lnSpc>
            </a:pPr>
            <a:r>
              <a:rPr lang="en-US" sz="4000" b="1" dirty="0">
                <a:solidFill>
                  <a:srgbClr val="FF0000"/>
                </a:solidFill>
                <a:latin typeface="Arial" panose="020B0604020202020204" pitchFamily="34" charset="0"/>
                <a:cs typeface="Arial" panose="020B0604020202020204" pitchFamily="34" charset="0"/>
              </a:rPr>
              <a:t>Research</a:t>
            </a:r>
          </a:p>
        </p:txBody>
      </p:sp>
      <p:sp>
        <p:nvSpPr>
          <p:cNvPr id="2" name="Arrow: Down 1">
            <a:extLst>
              <a:ext uri="{FF2B5EF4-FFF2-40B4-BE49-F238E27FC236}">
                <a16:creationId xmlns:a16="http://schemas.microsoft.com/office/drawing/2014/main" id="{34865939-8DEA-4FD9-9248-4612096D66F3}"/>
              </a:ext>
            </a:extLst>
          </p:cNvPr>
          <p:cNvSpPr/>
          <p:nvPr/>
        </p:nvSpPr>
        <p:spPr>
          <a:xfrm>
            <a:off x="10268712" y="4068348"/>
            <a:ext cx="484632" cy="1463772"/>
          </a:xfrm>
          <a:prstGeom prst="down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C0705D-1DF6-4118-895A-4D2A78BC6C6C}"/>
              </a:ext>
            </a:extLst>
          </p:cNvPr>
          <p:cNvSpPr txBox="1"/>
          <p:nvPr/>
        </p:nvSpPr>
        <p:spPr>
          <a:xfrm>
            <a:off x="8784130" y="2212848"/>
            <a:ext cx="3252878" cy="1759456"/>
          </a:xfrm>
          <a:prstGeom prst="rect">
            <a:avLst/>
          </a:prstGeom>
          <a:noFill/>
        </p:spPr>
        <p:txBody>
          <a:bodyPr wrap="none" rtlCol="0">
            <a:spAutoFit/>
          </a:bodyPr>
          <a:lstStyle/>
          <a:p>
            <a:pPr algn="ctr">
              <a:lnSpc>
                <a:spcPts val="2600"/>
              </a:lnSpc>
            </a:pPr>
            <a:r>
              <a:rPr lang="en-US" sz="2800" b="1" dirty="0">
                <a:latin typeface="Arial" panose="020B0604020202020204" pitchFamily="34" charset="0"/>
                <a:cs typeface="Arial" panose="020B0604020202020204" pitchFamily="34" charset="0"/>
              </a:rPr>
              <a:t>Includes quality</a:t>
            </a:r>
          </a:p>
          <a:p>
            <a:pPr algn="ctr">
              <a:lnSpc>
                <a:spcPts val="2600"/>
              </a:lnSpc>
            </a:pPr>
            <a:r>
              <a:rPr lang="en-US" sz="2800" b="1" dirty="0">
                <a:latin typeface="Arial" panose="020B0604020202020204" pitchFamily="34" charset="0"/>
                <a:cs typeface="Arial" panose="020B0604020202020204" pitchFamily="34" charset="0"/>
              </a:rPr>
              <a:t>Improvement</a:t>
            </a:r>
          </a:p>
          <a:p>
            <a:pPr algn="ctr">
              <a:lnSpc>
                <a:spcPts val="2600"/>
              </a:lnSpc>
            </a:pPr>
            <a:r>
              <a:rPr lang="en-US" sz="2800" b="1" dirty="0">
                <a:latin typeface="Arial" panose="020B0604020202020204" pitchFamily="34" charset="0"/>
                <a:cs typeface="Arial" panose="020B0604020202020204" pitchFamily="34" charset="0"/>
              </a:rPr>
              <a:t>activities like</a:t>
            </a:r>
          </a:p>
          <a:p>
            <a:pPr algn="ctr">
              <a:lnSpc>
                <a:spcPts val="2600"/>
              </a:lnSpc>
            </a:pPr>
            <a:r>
              <a:rPr lang="en-US" sz="2800" b="1" dirty="0">
                <a:latin typeface="Arial" panose="020B0604020202020204" pitchFamily="34" charset="0"/>
                <a:cs typeface="Arial" panose="020B0604020202020204" pitchFamily="34" charset="0"/>
              </a:rPr>
              <a:t>Choosing Wisely</a:t>
            </a:r>
            <a:r>
              <a:rPr lang="en-US" sz="2800" b="1" baseline="3000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algn="ctr">
              <a:lnSpc>
                <a:spcPts val="2600"/>
              </a:lnSpc>
            </a:pPr>
            <a:r>
              <a:rPr lang="en-US" sz="2800" b="1" dirty="0">
                <a:latin typeface="Arial" panose="020B0604020202020204" pitchFamily="34" charset="0"/>
                <a:cs typeface="Arial" panose="020B0604020202020204" pitchFamily="34" charset="0"/>
              </a:rPr>
              <a:t>implementation</a:t>
            </a:r>
            <a:endParaRPr lang="en-US" sz="28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0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EE6298-28BB-421E-A549-43239F53C82C}"/>
              </a:ext>
            </a:extLst>
          </p:cNvPr>
          <p:cNvSpPr txBox="1"/>
          <p:nvPr/>
        </p:nvSpPr>
        <p:spPr>
          <a:xfrm>
            <a:off x="4425417" y="2359289"/>
            <a:ext cx="3307774" cy="2144177"/>
          </a:xfrm>
          <a:prstGeom prst="rect">
            <a:avLst/>
          </a:prstGeom>
          <a:noFill/>
          <a:ln w="76200">
            <a:noFill/>
          </a:ln>
        </p:spPr>
        <p:txBody>
          <a:bodyPr wrap="square" rtlCol="0">
            <a:spAutoFit/>
          </a:bodyPr>
          <a:lstStyle/>
          <a:p>
            <a:pPr algn="ctr">
              <a:lnSpc>
                <a:spcPts val="40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Fostering</a:t>
            </a:r>
          </a:p>
          <a:p>
            <a:pPr algn="ctr">
              <a:lnSpc>
                <a:spcPts val="40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 Learning</a:t>
            </a:r>
          </a:p>
          <a:p>
            <a:pPr algn="ctr">
              <a:lnSpc>
                <a:spcPts val="40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Healthcare</a:t>
            </a:r>
          </a:p>
          <a:p>
            <a:pPr algn="ctr">
              <a:lnSpc>
                <a:spcPts val="40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Environment</a:t>
            </a:r>
          </a:p>
        </p:txBody>
      </p:sp>
      <p:sp>
        <p:nvSpPr>
          <p:cNvPr id="6" name="Callout: Left-Right Arrow 5">
            <a:extLst>
              <a:ext uri="{FF2B5EF4-FFF2-40B4-BE49-F238E27FC236}">
                <a16:creationId xmlns:a16="http://schemas.microsoft.com/office/drawing/2014/main" id="{ABBCCDB0-50D0-4FE8-B5B2-184704B7DBB3}"/>
              </a:ext>
            </a:extLst>
          </p:cNvPr>
          <p:cNvSpPr/>
          <p:nvPr/>
        </p:nvSpPr>
        <p:spPr>
          <a:xfrm rot="16200000">
            <a:off x="3814245" y="1741955"/>
            <a:ext cx="4530118" cy="3307774"/>
          </a:xfrm>
          <a:prstGeom prst="leftRightArrowCallout">
            <a:avLst/>
          </a:prstGeom>
          <a:noFill/>
          <a:ln w="762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C4D6DE-C934-492E-AC72-F99B9B702173}"/>
              </a:ext>
            </a:extLst>
          </p:cNvPr>
          <p:cNvSpPr/>
          <p:nvPr/>
        </p:nvSpPr>
        <p:spPr>
          <a:xfrm>
            <a:off x="0" y="487165"/>
            <a:ext cx="12191999" cy="523220"/>
          </a:xfrm>
          <a:prstGeom prst="rect">
            <a:avLst/>
          </a:prstGeom>
        </p:spPr>
        <p:txBody>
          <a:bodyPr wrap="square">
            <a:spAutoFit/>
          </a:bodyPr>
          <a:lstStyle/>
          <a:p>
            <a:pPr algn="ctr"/>
            <a:r>
              <a:rPr lang="en-US" sz="2800" b="1" dirty="0">
                <a:latin typeface="Arial" panose="020B0604020202020204" pitchFamily="34" charset="0"/>
                <a:ea typeface="Calibri" panose="020F0502020204030204" pitchFamily="34" charset="0"/>
              </a:rPr>
              <a:t>Facilitates delivery of evidence-based patient and family care</a:t>
            </a:r>
            <a:endParaRPr lang="en-US" sz="2800" b="1" dirty="0"/>
          </a:p>
        </p:txBody>
      </p:sp>
      <p:sp>
        <p:nvSpPr>
          <p:cNvPr id="8" name="Rectangle 7">
            <a:extLst>
              <a:ext uri="{FF2B5EF4-FFF2-40B4-BE49-F238E27FC236}">
                <a16:creationId xmlns:a16="http://schemas.microsoft.com/office/drawing/2014/main" id="{7D181D62-7A6A-4396-BE26-32ED5EAACF72}"/>
              </a:ext>
            </a:extLst>
          </p:cNvPr>
          <p:cNvSpPr/>
          <p:nvPr/>
        </p:nvSpPr>
        <p:spPr>
          <a:xfrm>
            <a:off x="0" y="5681506"/>
            <a:ext cx="12191998" cy="523220"/>
          </a:xfrm>
          <a:prstGeom prst="rect">
            <a:avLst/>
          </a:prstGeom>
        </p:spPr>
        <p:txBody>
          <a:bodyPr wrap="square">
            <a:spAutoFit/>
          </a:bodyPr>
          <a:lstStyle/>
          <a:p>
            <a:pPr algn="ctr"/>
            <a:r>
              <a:rPr lang="en-US" sz="2800" b="1" dirty="0">
                <a:latin typeface="Arial" panose="020B0604020202020204" pitchFamily="34" charset="0"/>
                <a:ea typeface="Calibri" panose="020F0502020204030204" pitchFamily="34" charset="0"/>
              </a:rPr>
              <a:t>Promotes wellness for the community ICU practitioners</a:t>
            </a:r>
            <a:endParaRPr lang="en-US" sz="2800" b="1" dirty="0"/>
          </a:p>
        </p:txBody>
      </p:sp>
    </p:spTree>
    <p:extLst>
      <p:ext uri="{BB962C8B-B14F-4D97-AF65-F5344CB8AC3E}">
        <p14:creationId xmlns:p14="http://schemas.microsoft.com/office/powerpoint/2010/main" val="30211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05C751-9559-4015-B761-801618F29DC5}"/>
              </a:ext>
            </a:extLst>
          </p:cNvPr>
          <p:cNvSpPr/>
          <p:nvPr/>
        </p:nvSpPr>
        <p:spPr>
          <a:xfrm>
            <a:off x="422028" y="2148120"/>
            <a:ext cx="11394831" cy="3708708"/>
          </a:xfrm>
          <a:prstGeom prst="rect">
            <a:avLst/>
          </a:prstGeom>
        </p:spPr>
        <p:txBody>
          <a:bodyPr wrap="square">
            <a:spAutoFit/>
          </a:bodyPr>
          <a:lstStyle/>
          <a:p>
            <a:pPr marL="514350" indent="-514350">
              <a:lnSpc>
                <a:spcPts val="2600"/>
              </a:lnSpc>
              <a:spcAft>
                <a:spcPts val="1200"/>
              </a:spcAft>
              <a:buClr>
                <a:srgbClr val="FF0000"/>
              </a:buClr>
              <a:buFont typeface="+mj-lt"/>
              <a:buAutoNum type="arabicPeriod"/>
              <a:tabLst>
                <a:tab pos="457200" algn="l"/>
              </a:tabLst>
            </a:pPr>
            <a:endParaRPr lang="en-US" sz="2800" dirty="0">
              <a:latin typeface="Arial" panose="020B0604020202020204" pitchFamily="34" charset="0"/>
              <a:ea typeface="Calibri" panose="020F0502020204030204" pitchFamily="34" charset="0"/>
              <a:cs typeface="Arial" panose="020B0604020202020204" pitchFamily="34" charset="0"/>
            </a:endParaRPr>
          </a:p>
          <a:p>
            <a:pPr marL="514350" indent="-514350">
              <a:lnSpc>
                <a:spcPts val="2600"/>
              </a:lnSpc>
              <a:spcAft>
                <a:spcPts val="1200"/>
              </a:spcAft>
              <a:buClr>
                <a:srgbClr val="FF0000"/>
              </a:buClr>
              <a:buFont typeface="+mj-lt"/>
              <a:buAutoNum type="arabicPeriod"/>
              <a:tabLst>
                <a:tab pos="457200" algn="l"/>
              </a:tabLst>
            </a:pP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Review the original Choosing Wisely</a:t>
            </a:r>
            <a:r>
              <a:rPr lang="en-US" sz="28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 For Critical Care.</a:t>
            </a:r>
          </a:p>
          <a:p>
            <a:pPr marL="514350" indent="-514350">
              <a:lnSpc>
                <a:spcPts val="2600"/>
              </a:lnSpc>
              <a:spcAft>
                <a:spcPts val="1200"/>
              </a:spcAft>
              <a:buClr>
                <a:srgbClr val="FF0000"/>
              </a:buClr>
              <a:buFont typeface="+mj-lt"/>
              <a:buAutoNum type="arabicPeriod"/>
              <a:tabLst>
                <a:tab pos="457200" algn="l"/>
              </a:tabLst>
            </a:pP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Consider the Next Five Choosing Wisely</a:t>
            </a:r>
            <a:r>
              <a:rPr lang="en-US" sz="28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 For Critical Care.  </a:t>
            </a:r>
            <a:endParaRPr lang="en-US" sz="2800" dirty="0">
              <a:latin typeface="Arial" panose="020B0604020202020204" pitchFamily="34" charset="0"/>
              <a:ea typeface="Calibri" panose="020F0502020204030204" pitchFamily="34" charset="0"/>
              <a:cs typeface="Arial" panose="020B0604020202020204" pitchFamily="34" charset="0"/>
            </a:endParaRPr>
          </a:p>
          <a:p>
            <a:pPr marL="514350" indent="-514350">
              <a:lnSpc>
                <a:spcPts val="2600"/>
              </a:lnSpc>
              <a:spcAft>
                <a:spcPts val="1200"/>
              </a:spcAft>
              <a:buClr>
                <a:srgbClr val="FF0000"/>
              </a:buClr>
              <a:buFont typeface="+mj-lt"/>
              <a:buAutoNum type="arabicPeriod"/>
              <a:tabLst>
                <a:tab pos="457200" algn="l"/>
              </a:tabLst>
            </a:pP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Identify the synergy between Choosing Wisely</a:t>
            </a:r>
            <a:r>
              <a:rPr lang="en-US" sz="28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 For Critical Care and the (P)ICU Liberation A through F bundle   </a:t>
            </a:r>
            <a:endParaRPr lang="en-US" sz="2800" dirty="0">
              <a:latin typeface="Arial" panose="020B0604020202020204" pitchFamily="34" charset="0"/>
              <a:ea typeface="Calibri" panose="020F0502020204030204" pitchFamily="34" charset="0"/>
              <a:cs typeface="Arial" panose="020B0604020202020204" pitchFamily="34" charset="0"/>
            </a:endParaRPr>
          </a:p>
          <a:p>
            <a:pPr marL="514350" indent="-514350">
              <a:lnSpc>
                <a:spcPts val="2600"/>
              </a:lnSpc>
              <a:spcAft>
                <a:spcPts val="1200"/>
              </a:spcAft>
              <a:buClr>
                <a:srgbClr val="FF0000"/>
              </a:buClr>
              <a:buFont typeface="+mj-lt"/>
              <a:buAutoNum type="arabicPeriod"/>
              <a:tabLst>
                <a:tab pos="457200" algn="l"/>
              </a:tabLst>
            </a:pP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Enable a learning health care environment by incorporating evidence-based Choosing Wisely</a:t>
            </a:r>
            <a:r>
              <a:rPr lang="en-US" sz="2800" b="1"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rgbClr val="000000"/>
                </a:solidFill>
                <a:latin typeface="Arial" panose="020B0604020202020204" pitchFamily="34" charset="0"/>
                <a:ea typeface="Calibri" panose="020F0502020204030204" pitchFamily="34" charset="0"/>
                <a:cs typeface="Arial" panose="020B0604020202020204" pitchFamily="34" charset="0"/>
              </a:rPr>
              <a:t> For Critical Care elements utilizing quality improvement and shared education to improve patient care.</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DE290F-729E-4020-9EEF-0104259AA3DB}"/>
              </a:ext>
            </a:extLst>
          </p:cNvPr>
          <p:cNvSpPr txBox="1"/>
          <p:nvPr/>
        </p:nvSpPr>
        <p:spPr>
          <a:xfrm>
            <a:off x="4666827" y="704427"/>
            <a:ext cx="5344160" cy="369332"/>
          </a:xfrm>
          <a:prstGeom prst="rect">
            <a:avLst/>
          </a:prstGeom>
          <a:noFill/>
        </p:spPr>
        <p:txBody>
          <a:bodyPr wrap="square" rtlCol="0">
            <a:spAutoFit/>
          </a:bodyPr>
          <a:lstStyle/>
          <a:p>
            <a:endParaRPr lang="en-US" dirty="0"/>
          </a:p>
        </p:txBody>
      </p:sp>
      <p:sp>
        <p:nvSpPr>
          <p:cNvPr id="6" name="Title 1">
            <a:extLst>
              <a:ext uri="{FF2B5EF4-FFF2-40B4-BE49-F238E27FC236}">
                <a16:creationId xmlns:a16="http://schemas.microsoft.com/office/drawing/2014/main" id="{763D90C9-0FEE-4877-9529-9F760C411EA7}"/>
              </a:ext>
            </a:extLst>
          </p:cNvPr>
          <p:cNvSpPr txBox="1">
            <a:spLocks/>
          </p:cNvSpPr>
          <p:nvPr/>
        </p:nvSpPr>
        <p:spPr>
          <a:xfrm>
            <a:off x="0" y="594310"/>
            <a:ext cx="12192000" cy="114919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Promoting Value In Critical Care By </a:t>
            </a:r>
          </a:p>
          <a:p>
            <a:pPr algn="ct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Implementing “Choosing Wisely® For Critical Care”</a:t>
            </a:r>
          </a:p>
        </p:txBody>
      </p:sp>
    </p:spTree>
    <p:extLst>
      <p:ext uri="{BB962C8B-B14F-4D97-AF65-F5344CB8AC3E}">
        <p14:creationId xmlns:p14="http://schemas.microsoft.com/office/powerpoint/2010/main" val="258053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408" t="3375" r="14457" b="8077"/>
          <a:stretch/>
        </p:blipFill>
        <p:spPr>
          <a:xfrm>
            <a:off x="1967765" y="1713054"/>
            <a:ext cx="8324426" cy="3894667"/>
          </a:xfrm>
          <a:prstGeom prst="rect">
            <a:avLst/>
          </a:prstGeom>
        </p:spPr>
      </p:pic>
      <p:sp>
        <p:nvSpPr>
          <p:cNvPr id="5" name="Rectangle 2">
            <a:extLst>
              <a:ext uri="{FF2B5EF4-FFF2-40B4-BE49-F238E27FC236}">
                <a16:creationId xmlns:a16="http://schemas.microsoft.com/office/drawing/2014/main" id="{FB47BD84-8A25-4ADA-9DEB-BB806B645DAA}"/>
              </a:ext>
            </a:extLst>
          </p:cNvPr>
          <p:cNvSpPr>
            <a:spLocks noChangeArrowheads="1"/>
          </p:cNvSpPr>
          <p:nvPr/>
        </p:nvSpPr>
        <p:spPr bwMode="auto">
          <a:xfrm>
            <a:off x="0" y="5915345"/>
            <a:ext cx="121919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i="1" dirty="0">
                <a:solidFill>
                  <a:srgbClr val="000066"/>
                </a:solidFill>
                <a:latin typeface="Arial" pitchFamily="34" charset="0"/>
                <a:cs typeface="Arial" pitchFamily="34" charset="0"/>
              </a:rPr>
              <a:t>Friedman JN.  Saying Yes to Less.  J Pediatr 2017; 184: 4-5.</a:t>
            </a:r>
          </a:p>
        </p:txBody>
      </p:sp>
      <p:sp>
        <p:nvSpPr>
          <p:cNvPr id="7" name="TextBox 6">
            <a:extLst>
              <a:ext uri="{FF2B5EF4-FFF2-40B4-BE49-F238E27FC236}">
                <a16:creationId xmlns:a16="http://schemas.microsoft.com/office/drawing/2014/main" id="{5F9087E0-7D52-4B9C-B1E1-B88E26998C6B}"/>
              </a:ext>
            </a:extLst>
          </p:cNvPr>
          <p:cNvSpPr txBox="1"/>
          <p:nvPr/>
        </p:nvSpPr>
        <p:spPr>
          <a:xfrm>
            <a:off x="0" y="542545"/>
            <a:ext cx="12191999" cy="707886"/>
          </a:xfrm>
          <a:prstGeom prst="rect">
            <a:avLst/>
          </a:prstGeom>
          <a:noFill/>
        </p:spPr>
        <p:txBody>
          <a:bodyPr wrap="square" rtlCol="0">
            <a:spAutoFit/>
          </a:bodyPr>
          <a:lstStyle/>
          <a:p>
            <a:pPr algn="ct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Saying Yes To Less by Choosing Wisely</a:t>
            </a:r>
          </a:p>
        </p:txBody>
      </p:sp>
    </p:spTree>
    <p:extLst>
      <p:ext uri="{BB962C8B-B14F-4D97-AF65-F5344CB8AC3E}">
        <p14:creationId xmlns:p14="http://schemas.microsoft.com/office/powerpoint/2010/main" val="1794255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E8BA5-C9AB-4F90-B8BD-F397D3CBE7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9459" y="288224"/>
            <a:ext cx="5913912" cy="5913912"/>
          </a:xfrm>
          <a:prstGeom prst="rect">
            <a:avLst/>
          </a:prstGeom>
        </p:spPr>
      </p:pic>
      <p:sp>
        <p:nvSpPr>
          <p:cNvPr id="2" name="TextBox 1">
            <a:extLst>
              <a:ext uri="{FF2B5EF4-FFF2-40B4-BE49-F238E27FC236}">
                <a16:creationId xmlns:a16="http://schemas.microsoft.com/office/drawing/2014/main" id="{A9E72DA8-454C-4D86-9EE2-0F1A714C7274}"/>
              </a:ext>
            </a:extLst>
          </p:cNvPr>
          <p:cNvSpPr txBox="1"/>
          <p:nvPr/>
        </p:nvSpPr>
        <p:spPr>
          <a:xfrm>
            <a:off x="0" y="6366936"/>
            <a:ext cx="12191999" cy="400110"/>
          </a:xfrm>
          <a:prstGeom prst="rect">
            <a:avLst/>
          </a:prstGeom>
          <a:noFill/>
        </p:spPr>
        <p:txBody>
          <a:bodyPr wrap="square" rtlCol="0">
            <a:spAutoFit/>
          </a:bodyPr>
          <a:lstStyle/>
          <a:p>
            <a:pPr algn="ctr"/>
            <a:r>
              <a:rPr lang="en-US" sz="2000" b="1" i="1" dirty="0">
                <a:solidFill>
                  <a:srgbClr val="000066"/>
                </a:solidFill>
                <a:latin typeface="Arial" panose="020B0604020202020204" pitchFamily="34" charset="0"/>
                <a:cs typeface="Arial" panose="020B0604020202020204" pitchFamily="34" charset="0"/>
              </a:rPr>
              <a:t>jerry.Zimmerman@seattlechildrens.org</a:t>
            </a:r>
          </a:p>
        </p:txBody>
      </p:sp>
    </p:spTree>
    <p:extLst>
      <p:ext uri="{BB962C8B-B14F-4D97-AF65-F5344CB8AC3E}">
        <p14:creationId xmlns:p14="http://schemas.microsoft.com/office/powerpoint/2010/main" val="261908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6998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36" y="184763"/>
            <a:ext cx="9950614" cy="1630361"/>
          </a:xfrm>
        </p:spPr>
        <p:txBody>
          <a:bodyPr>
            <a:normAutofit/>
          </a:bodyPr>
          <a:lstStyle/>
          <a:p>
            <a:pPr>
              <a:lnSpc>
                <a:spcPts val="3600"/>
              </a:lnSpc>
            </a:pPr>
            <a:r>
              <a:rPr lang="en-US" sz="4000" b="1" dirty="0">
                <a:solidFill>
                  <a:srgbClr val="000066"/>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Overuse, A Very Real, Underappreciated Patient Safety Issue . . .</a:t>
            </a:r>
          </a:p>
        </p:txBody>
      </p:sp>
      <p:sp>
        <p:nvSpPr>
          <p:cNvPr id="3" name="Content Placeholder 2"/>
          <p:cNvSpPr>
            <a:spLocks noGrp="1"/>
          </p:cNvSpPr>
          <p:nvPr>
            <p:ph idx="1"/>
          </p:nvPr>
        </p:nvSpPr>
        <p:spPr>
          <a:xfrm>
            <a:off x="4267193" y="3989493"/>
            <a:ext cx="3569547" cy="1441795"/>
          </a:xfrm>
        </p:spPr>
        <p:txBody>
          <a:bodyPr>
            <a:noAutofit/>
          </a:bodyPr>
          <a:lstStyle/>
          <a:p>
            <a:pPr marL="529153" indent="-529153">
              <a:lnSpc>
                <a:spcPts val="3333"/>
              </a:lnSpc>
              <a:spcBef>
                <a:spcPts val="0"/>
              </a:spcBef>
              <a:buClr>
                <a:srgbClr val="000066"/>
              </a:buClr>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Financial harm</a:t>
            </a:r>
          </a:p>
          <a:p>
            <a:pPr marL="529153" indent="-529153">
              <a:lnSpc>
                <a:spcPts val="3333"/>
              </a:lnSpc>
              <a:spcBef>
                <a:spcPts val="0"/>
              </a:spcBef>
              <a:buClr>
                <a:srgbClr val="000066"/>
              </a:buClr>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Physical harm</a:t>
            </a:r>
          </a:p>
          <a:p>
            <a:pPr marL="529153" indent="-529153">
              <a:lnSpc>
                <a:spcPts val="3333"/>
              </a:lnSpc>
              <a:spcBef>
                <a:spcPts val="0"/>
              </a:spcBef>
              <a:buClr>
                <a:srgbClr val="000066"/>
              </a:buClr>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Emotional harm</a:t>
            </a:r>
          </a:p>
        </p:txBody>
      </p:sp>
      <p:sp>
        <p:nvSpPr>
          <p:cNvPr id="4" name="TextBox 3"/>
          <p:cNvSpPr txBox="1"/>
          <p:nvPr/>
        </p:nvSpPr>
        <p:spPr>
          <a:xfrm>
            <a:off x="0" y="5677754"/>
            <a:ext cx="12192000" cy="1046436"/>
          </a:xfrm>
          <a:prstGeom prst="rect">
            <a:avLst/>
          </a:prstGeom>
          <a:noFill/>
        </p:spPr>
        <p:txBody>
          <a:bodyPr wrap="square" lIns="121917" tIns="60958" rIns="121917" bIns="60958" rtlCol="0">
            <a:spAutoFit/>
          </a:bodyPr>
          <a:lstStyle/>
          <a:p>
            <a:pPr algn="ctr">
              <a:lnSpc>
                <a:spcPts val="2400"/>
              </a:lnSpc>
            </a:pPr>
            <a:r>
              <a:rPr lang="en-US" sz="2000" b="1" i="1" dirty="0">
                <a:solidFill>
                  <a:srgbClr val="000066"/>
                </a:solidFill>
                <a:latin typeface="Arial" panose="020B0604020202020204" pitchFamily="34" charset="0"/>
                <a:cs typeface="Arial" panose="020B0604020202020204" pitchFamily="34" charset="0"/>
              </a:rPr>
              <a:t>Fisher ES, et al. JAMA. 1999;281(5):446-453. </a:t>
            </a:r>
          </a:p>
          <a:p>
            <a:pPr algn="ctr">
              <a:lnSpc>
                <a:spcPts val="2400"/>
              </a:lnSpc>
            </a:pPr>
            <a:r>
              <a:rPr lang="en-US" sz="2000" b="1" i="1" dirty="0">
                <a:solidFill>
                  <a:srgbClr val="000066"/>
                </a:solidFill>
                <a:latin typeface="Arial" panose="020B0604020202020204" pitchFamily="34" charset="0"/>
                <a:cs typeface="Arial" panose="020B0604020202020204" pitchFamily="34" charset="0"/>
              </a:rPr>
              <a:t>Berwick DM, </a:t>
            </a:r>
            <a:r>
              <a:rPr lang="en-US" sz="2000" b="1" i="1" dirty="0" err="1">
                <a:solidFill>
                  <a:srgbClr val="000066"/>
                </a:solidFill>
                <a:latin typeface="Arial" panose="020B0604020202020204" pitchFamily="34" charset="0"/>
                <a:cs typeface="Arial" panose="020B0604020202020204" pitchFamily="34" charset="0"/>
              </a:rPr>
              <a:t>Hackbarth</a:t>
            </a:r>
            <a:r>
              <a:rPr lang="en-US" sz="2000" b="1" i="1" dirty="0">
                <a:solidFill>
                  <a:srgbClr val="000066"/>
                </a:solidFill>
                <a:latin typeface="Arial" panose="020B0604020202020204" pitchFamily="34" charset="0"/>
                <a:cs typeface="Arial" panose="020B0604020202020204" pitchFamily="34" charset="0"/>
              </a:rPr>
              <a:t> AD. JAMA 2012;307:1513-1516.</a:t>
            </a:r>
          </a:p>
          <a:p>
            <a:pPr algn="ctr">
              <a:lnSpc>
                <a:spcPts val="2400"/>
              </a:lnSpc>
            </a:pPr>
            <a:r>
              <a:rPr lang="en-US" sz="2000" b="1" i="1" dirty="0" err="1">
                <a:solidFill>
                  <a:srgbClr val="000066"/>
                </a:solidFill>
                <a:latin typeface="Arial" panose="020B0604020202020204" pitchFamily="34" charset="0"/>
                <a:cs typeface="Arial" panose="020B0604020202020204" pitchFamily="34" charset="0"/>
              </a:rPr>
              <a:t>Moriates</a:t>
            </a:r>
            <a:r>
              <a:rPr lang="en-US" sz="2000" b="1" i="1" dirty="0">
                <a:solidFill>
                  <a:srgbClr val="000066"/>
                </a:solidFill>
                <a:latin typeface="Arial" panose="020B0604020202020204" pitchFamily="34" charset="0"/>
                <a:cs typeface="Arial" panose="020B0604020202020204" pitchFamily="34" charset="0"/>
              </a:rPr>
              <a:t> C, et al </a:t>
            </a:r>
            <a:r>
              <a:rPr lang="pt-BR" sz="2000" b="1" i="1" dirty="0">
                <a:solidFill>
                  <a:srgbClr val="000066"/>
                </a:solidFill>
                <a:latin typeface="Arial" panose="020B0604020202020204" pitchFamily="34" charset="0"/>
                <a:cs typeface="Arial" panose="020B0604020202020204" pitchFamily="34" charset="0"/>
              </a:rPr>
              <a:t>JAMA. 2013;310(6):577-578.</a:t>
            </a:r>
          </a:p>
        </p:txBody>
      </p:sp>
      <p:sp>
        <p:nvSpPr>
          <p:cNvPr id="5" name="TextBox 4"/>
          <p:cNvSpPr txBox="1"/>
          <p:nvPr/>
        </p:nvSpPr>
        <p:spPr>
          <a:xfrm>
            <a:off x="1" y="2073554"/>
            <a:ext cx="12192000" cy="1713285"/>
          </a:xfrm>
          <a:prstGeom prst="rect">
            <a:avLst/>
          </a:prstGeom>
          <a:noFill/>
        </p:spPr>
        <p:txBody>
          <a:bodyPr wrap="square" lIns="121917" tIns="60958" rIns="121917" bIns="60958" rtlCol="0">
            <a:spAutoFit/>
          </a:bodyPr>
          <a:lstStyle/>
          <a:p>
            <a:pPr algn="ctr">
              <a:lnSpc>
                <a:spcPts val="2600"/>
              </a:lnSpc>
            </a:pPr>
            <a:r>
              <a:rPr lang="en-US" sz="2800" b="1" dirty="0">
                <a:latin typeface="Arial" panose="020B0604020202020204" pitchFamily="34" charset="0"/>
                <a:cs typeface="Arial" panose="020B0604020202020204" pitchFamily="34" charset="0"/>
              </a:rPr>
              <a:t>An estimated one-third of care delivered in </a:t>
            </a:r>
          </a:p>
          <a:p>
            <a:pPr algn="ctr">
              <a:lnSpc>
                <a:spcPts val="2600"/>
              </a:lnSpc>
            </a:pPr>
            <a:r>
              <a:rPr lang="en-US" sz="2800" b="1" dirty="0">
                <a:latin typeface="Arial" panose="020B0604020202020204" pitchFamily="34" charset="0"/>
                <a:cs typeface="Arial" panose="020B0604020202020204" pitchFamily="34" charset="0"/>
              </a:rPr>
              <a:t>the United States is considered wasteful.</a:t>
            </a:r>
          </a:p>
          <a:p>
            <a:pPr algn="ctr">
              <a:lnSpc>
                <a:spcPts val="1800"/>
              </a:lnSpc>
            </a:pPr>
            <a:endParaRPr lang="en-US" sz="2000" b="1" i="1" dirty="0">
              <a:solidFill>
                <a:srgbClr val="000066"/>
              </a:solidFill>
              <a:latin typeface="Arial" panose="020B0604020202020204" pitchFamily="34" charset="0"/>
              <a:cs typeface="Arial" panose="020B0604020202020204" pitchFamily="34" charset="0"/>
            </a:endParaRPr>
          </a:p>
          <a:p>
            <a:pPr algn="ctr">
              <a:lnSpc>
                <a:spcPts val="1800"/>
              </a:lnSpc>
            </a:pPr>
            <a:r>
              <a:rPr lang="en-US" sz="2000" b="1" i="1" dirty="0">
                <a:solidFill>
                  <a:srgbClr val="000066"/>
                </a:solidFill>
                <a:latin typeface="Arial" panose="020B0604020202020204" pitchFamily="34" charset="0"/>
                <a:cs typeface="Arial" panose="020B0604020202020204" pitchFamily="34" charset="0"/>
              </a:rPr>
              <a:t>Institute of Medicine. </a:t>
            </a:r>
          </a:p>
          <a:p>
            <a:pPr algn="ctr">
              <a:lnSpc>
                <a:spcPts val="1800"/>
              </a:lnSpc>
            </a:pPr>
            <a:r>
              <a:rPr lang="en-US" sz="2000" b="1" i="1" dirty="0">
                <a:solidFill>
                  <a:srgbClr val="000066"/>
                </a:solidFill>
                <a:latin typeface="Arial" panose="020B0604020202020204" pitchFamily="34" charset="0"/>
                <a:cs typeface="Arial" panose="020B0604020202020204" pitchFamily="34" charset="0"/>
              </a:rPr>
              <a:t>Best Care at Lower Cost: The Path to Continuously Learning Health Care in America. </a:t>
            </a:r>
          </a:p>
          <a:p>
            <a:pPr algn="ctr">
              <a:lnSpc>
                <a:spcPts val="1800"/>
              </a:lnSpc>
            </a:pPr>
            <a:r>
              <a:rPr lang="en-US" sz="2000" b="1" i="1" dirty="0">
                <a:solidFill>
                  <a:srgbClr val="000066"/>
                </a:solidFill>
                <a:latin typeface="Arial" panose="020B0604020202020204" pitchFamily="34" charset="0"/>
                <a:cs typeface="Arial" panose="020B0604020202020204" pitchFamily="34" charset="0"/>
              </a:rPr>
              <a:t>Washington, DC: National Academies Press; 2012.</a:t>
            </a:r>
          </a:p>
        </p:txBody>
      </p:sp>
    </p:spTree>
    <p:extLst>
      <p:ext uri="{BB962C8B-B14F-4D97-AF65-F5344CB8AC3E}">
        <p14:creationId xmlns:p14="http://schemas.microsoft.com/office/powerpoint/2010/main" val="129758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59" y="1336290"/>
            <a:ext cx="10579101" cy="1927527"/>
          </a:xfrm>
        </p:spPr>
        <p:txBody>
          <a:bodyPr>
            <a:noAutofit/>
          </a:bodyPr>
          <a:lstStyle/>
          <a:p>
            <a:pPr>
              <a:lnSpc>
                <a:spcPts val="2800"/>
              </a:lnSpc>
            </a:pPr>
            <a:r>
              <a:rPr lang="en-US" sz="2800" b="1" dirty="0">
                <a:latin typeface="Arial" panose="020B0604020202020204" pitchFamily="34" charset="0"/>
                <a:cs typeface="Arial" panose="020B0604020202020204" pitchFamily="34" charset="0"/>
              </a:rPr>
              <a:t>“As evidence increases about the harms from health care overuse, physicians have a professional obligation to reduce these events on both an individual patient level and across health care systems”. </a:t>
            </a:r>
          </a:p>
        </p:txBody>
      </p:sp>
      <p:sp>
        <p:nvSpPr>
          <p:cNvPr id="4" name="TextBox 3"/>
          <p:cNvSpPr txBox="1"/>
          <p:nvPr/>
        </p:nvSpPr>
        <p:spPr>
          <a:xfrm>
            <a:off x="0" y="5562600"/>
            <a:ext cx="12192000" cy="430883"/>
          </a:xfrm>
          <a:prstGeom prst="rect">
            <a:avLst/>
          </a:prstGeom>
          <a:noFill/>
        </p:spPr>
        <p:txBody>
          <a:bodyPr wrap="square" lIns="121917" tIns="60958" rIns="121917" bIns="60958" rtlCol="0">
            <a:spAutoFit/>
          </a:bodyPr>
          <a:lstStyle/>
          <a:p>
            <a:pPr algn="ctr"/>
            <a:r>
              <a:rPr lang="en-US" sz="2000" b="1" i="1" dirty="0">
                <a:solidFill>
                  <a:srgbClr val="000066"/>
                </a:solidFill>
                <a:latin typeface="Arial" panose="020B0604020202020204" pitchFamily="34" charset="0"/>
                <a:cs typeface="Arial" panose="020B0604020202020204" pitchFamily="34" charset="0"/>
              </a:rPr>
              <a:t>Zapata JA, et al.   JAMA 2017; 317 (8): 849-850.</a:t>
            </a:r>
          </a:p>
        </p:txBody>
      </p:sp>
      <p:sp>
        <p:nvSpPr>
          <p:cNvPr id="3" name="TextBox 2">
            <a:extLst>
              <a:ext uri="{FF2B5EF4-FFF2-40B4-BE49-F238E27FC236}">
                <a16:creationId xmlns:a16="http://schemas.microsoft.com/office/drawing/2014/main" id="{FB1FE133-3938-43B1-94B8-9F66BABE16C4}"/>
              </a:ext>
            </a:extLst>
          </p:cNvPr>
          <p:cNvSpPr txBox="1"/>
          <p:nvPr/>
        </p:nvSpPr>
        <p:spPr>
          <a:xfrm>
            <a:off x="691314" y="3828036"/>
            <a:ext cx="10706231" cy="9541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“Overuse may need to be considered equal to adverse events and reviewed in the same context”.</a:t>
            </a:r>
            <a:endParaRPr lang="en-US" sz="2800" dirty="0">
              <a:solidFill>
                <a:srgbClr val="FF0000"/>
              </a:solidFill>
            </a:endParaRPr>
          </a:p>
        </p:txBody>
      </p:sp>
    </p:spTree>
    <p:extLst>
      <p:ext uri="{BB962C8B-B14F-4D97-AF65-F5344CB8AC3E}">
        <p14:creationId xmlns:p14="http://schemas.microsoft.com/office/powerpoint/2010/main" val="11863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a:spLocks noChangeArrowheads="1"/>
          </p:cNvSpPr>
          <p:nvPr/>
        </p:nvSpPr>
        <p:spPr bwMode="auto">
          <a:xfrm>
            <a:off x="2413000" y="49107"/>
            <a:ext cx="4343400" cy="4279900"/>
          </a:xfrm>
          <a:prstGeom prst="ellipse">
            <a:avLst/>
          </a:prstGeom>
          <a:solidFill>
            <a:srgbClr val="0000FF">
              <a:alpha val="25098"/>
            </a:srgbClr>
          </a:solidFill>
          <a:ln w="57150">
            <a:solidFill>
              <a:schemeClr val="tx1"/>
            </a:solidFill>
            <a:round/>
            <a:headEnd/>
            <a:tailEnd/>
          </a:ln>
          <a:effectLst/>
        </p:spPr>
        <p:txBody>
          <a:bodyPr wrap="none" anchor="ctr"/>
          <a:lstStyle/>
          <a:p>
            <a:endParaRPr lang="en-US"/>
          </a:p>
        </p:txBody>
      </p:sp>
      <p:sp>
        <p:nvSpPr>
          <p:cNvPr id="4" name="Oval 4"/>
          <p:cNvSpPr>
            <a:spLocks noChangeArrowheads="1"/>
          </p:cNvSpPr>
          <p:nvPr/>
        </p:nvSpPr>
        <p:spPr bwMode="auto">
          <a:xfrm>
            <a:off x="5408105" y="130446"/>
            <a:ext cx="4468547" cy="4225654"/>
          </a:xfrm>
          <a:prstGeom prst="ellipse">
            <a:avLst/>
          </a:prstGeom>
          <a:solidFill>
            <a:srgbClr val="006600">
              <a:alpha val="25098"/>
            </a:srgbClr>
          </a:solidFill>
          <a:ln w="57150">
            <a:solidFill>
              <a:schemeClr val="tx1"/>
            </a:solidFill>
            <a:round/>
            <a:headEnd/>
            <a:tailEnd/>
          </a:ln>
          <a:effectLst/>
        </p:spPr>
        <p:txBody>
          <a:bodyPr wrap="none" anchor="ctr"/>
          <a:lstStyle/>
          <a:p>
            <a:pPr algn="ctr"/>
            <a:endParaRPr lang="en-US" sz="2400" dirty="0"/>
          </a:p>
        </p:txBody>
      </p:sp>
      <p:sp>
        <p:nvSpPr>
          <p:cNvPr id="5" name="Oval 3"/>
          <p:cNvSpPr>
            <a:spLocks noChangeArrowheads="1"/>
          </p:cNvSpPr>
          <p:nvPr/>
        </p:nvSpPr>
        <p:spPr bwMode="auto">
          <a:xfrm>
            <a:off x="3857420" y="2522601"/>
            <a:ext cx="4422980" cy="4252282"/>
          </a:xfrm>
          <a:prstGeom prst="ellipse">
            <a:avLst/>
          </a:prstGeom>
          <a:solidFill>
            <a:srgbClr val="FF0000">
              <a:alpha val="30196"/>
            </a:srgbClr>
          </a:solidFill>
          <a:ln w="57150">
            <a:solidFill>
              <a:schemeClr val="tx1"/>
            </a:solidFill>
            <a:round/>
            <a:headEnd/>
            <a:tailEnd/>
          </a:ln>
          <a:effectLst/>
        </p:spPr>
        <p:txBody>
          <a:bodyPr wrap="none" anchor="ctr"/>
          <a:lstStyle/>
          <a:p>
            <a:endParaRPr lang="en-US"/>
          </a:p>
        </p:txBody>
      </p:sp>
      <p:sp>
        <p:nvSpPr>
          <p:cNvPr id="6" name="Text Box 8"/>
          <p:cNvSpPr txBox="1">
            <a:spLocks noChangeArrowheads="1"/>
          </p:cNvSpPr>
          <p:nvPr/>
        </p:nvSpPr>
        <p:spPr bwMode="auto">
          <a:xfrm>
            <a:off x="2784835" y="1383269"/>
            <a:ext cx="2350322" cy="1066959"/>
          </a:xfrm>
          <a:prstGeom prst="rect">
            <a:avLst/>
          </a:prstGeom>
          <a:noFill/>
          <a:ln w="9525">
            <a:noFill/>
            <a:miter lim="800000"/>
            <a:headEnd/>
            <a:tailEnd/>
          </a:ln>
          <a:effectLst/>
        </p:spPr>
        <p:txBody>
          <a:bodyPr wrap="none">
            <a:spAutoFit/>
          </a:bodyPr>
          <a:lstStyle/>
          <a:p>
            <a:pPr algn="ctr">
              <a:lnSpc>
                <a:spcPts val="3800"/>
              </a:lnSpc>
            </a:pPr>
            <a:r>
              <a:rPr lang="en-US" sz="4000" b="1" dirty="0">
                <a:latin typeface="Arial" pitchFamily="34" charset="0"/>
                <a:cs typeface="Arial" pitchFamily="34" charset="0"/>
              </a:rPr>
              <a:t>Complex</a:t>
            </a:r>
          </a:p>
          <a:p>
            <a:pPr algn="ctr">
              <a:lnSpc>
                <a:spcPts val="3800"/>
              </a:lnSpc>
            </a:pPr>
            <a:r>
              <a:rPr lang="en-US" sz="4000" b="1" dirty="0">
                <a:latin typeface="Arial" pitchFamily="34" charset="0"/>
                <a:cs typeface="Arial" pitchFamily="34" charset="0"/>
              </a:rPr>
              <a:t>Patient</a:t>
            </a:r>
          </a:p>
        </p:txBody>
      </p:sp>
      <p:sp>
        <p:nvSpPr>
          <p:cNvPr id="7" name="Text Box 8"/>
          <p:cNvSpPr txBox="1">
            <a:spLocks noChangeArrowheads="1"/>
          </p:cNvSpPr>
          <p:nvPr/>
        </p:nvSpPr>
        <p:spPr bwMode="auto">
          <a:xfrm>
            <a:off x="7077435" y="1397662"/>
            <a:ext cx="2350322" cy="1066959"/>
          </a:xfrm>
          <a:prstGeom prst="rect">
            <a:avLst/>
          </a:prstGeom>
          <a:noFill/>
          <a:ln w="9525">
            <a:noFill/>
            <a:miter lim="800000"/>
            <a:headEnd/>
            <a:tailEnd/>
          </a:ln>
          <a:effectLst/>
        </p:spPr>
        <p:txBody>
          <a:bodyPr wrap="none">
            <a:spAutoFit/>
          </a:bodyPr>
          <a:lstStyle/>
          <a:p>
            <a:pPr algn="ctr">
              <a:lnSpc>
                <a:spcPts val="3800"/>
              </a:lnSpc>
            </a:pPr>
            <a:r>
              <a:rPr lang="en-US" sz="4000" b="1" dirty="0">
                <a:latin typeface="Arial" pitchFamily="34" charset="0"/>
                <a:cs typeface="Arial" pitchFamily="34" charset="0"/>
              </a:rPr>
              <a:t>Complex</a:t>
            </a:r>
          </a:p>
          <a:p>
            <a:pPr algn="ctr">
              <a:lnSpc>
                <a:spcPts val="3800"/>
              </a:lnSpc>
            </a:pPr>
            <a:r>
              <a:rPr lang="en-US" sz="4000" b="1" dirty="0">
                <a:latin typeface="Arial" pitchFamily="34" charset="0"/>
                <a:cs typeface="Arial" pitchFamily="34" charset="0"/>
              </a:rPr>
              <a:t>Therapy</a:t>
            </a:r>
          </a:p>
        </p:txBody>
      </p:sp>
      <p:sp>
        <p:nvSpPr>
          <p:cNvPr id="8" name="Text Box 8"/>
          <p:cNvSpPr txBox="1">
            <a:spLocks noChangeArrowheads="1"/>
          </p:cNvSpPr>
          <p:nvPr/>
        </p:nvSpPr>
        <p:spPr bwMode="auto">
          <a:xfrm>
            <a:off x="4472428" y="4725062"/>
            <a:ext cx="3318537" cy="1066959"/>
          </a:xfrm>
          <a:prstGeom prst="rect">
            <a:avLst/>
          </a:prstGeom>
          <a:noFill/>
          <a:ln w="9525">
            <a:noFill/>
            <a:miter lim="800000"/>
            <a:headEnd/>
            <a:tailEnd/>
          </a:ln>
          <a:effectLst/>
        </p:spPr>
        <p:txBody>
          <a:bodyPr wrap="none">
            <a:spAutoFit/>
          </a:bodyPr>
          <a:lstStyle/>
          <a:p>
            <a:pPr algn="ctr">
              <a:lnSpc>
                <a:spcPts val="3800"/>
              </a:lnSpc>
            </a:pPr>
            <a:r>
              <a:rPr lang="en-US" sz="4000" b="1" dirty="0">
                <a:latin typeface="Arial" pitchFamily="34" charset="0"/>
                <a:cs typeface="Arial" pitchFamily="34" charset="0"/>
              </a:rPr>
              <a:t>Complex</a:t>
            </a:r>
          </a:p>
          <a:p>
            <a:pPr algn="ctr">
              <a:lnSpc>
                <a:spcPts val="3800"/>
              </a:lnSpc>
            </a:pPr>
            <a:r>
              <a:rPr lang="en-US" sz="4000" b="1" dirty="0">
                <a:latin typeface="Arial" pitchFamily="34" charset="0"/>
                <a:cs typeface="Arial" pitchFamily="34" charset="0"/>
              </a:rPr>
              <a:t>Environment</a:t>
            </a:r>
          </a:p>
        </p:txBody>
      </p:sp>
    </p:spTree>
    <p:extLst>
      <p:ext uri="{BB962C8B-B14F-4D97-AF65-F5344CB8AC3E}">
        <p14:creationId xmlns:p14="http://schemas.microsoft.com/office/powerpoint/2010/main" val="208397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27616</TotalTime>
  <Words>3940</Words>
  <Application>Microsoft Office PowerPoint</Application>
  <PresentationFormat>Widescreen</PresentationFormat>
  <Paragraphs>411</Paragraphs>
  <Slides>66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66</vt:i4>
      </vt:variant>
    </vt:vector>
  </HeadingPairs>
  <TitlesOfParts>
    <vt:vector size="75" baseType="lpstr">
      <vt:lpstr>Arial</vt:lpstr>
      <vt:lpstr>Arial</vt:lpstr>
      <vt:lpstr>Calibri</vt:lpstr>
      <vt:lpstr>Calibri Light</vt:lpstr>
      <vt:lpstr>Symbol</vt:lpstr>
      <vt:lpstr>Wingdings</vt:lpstr>
      <vt:lpstr>Office Theme</vt:lpstr>
      <vt:lpstr>1_Office Theme</vt:lpstr>
      <vt:lpstr>3_Office Theme</vt:lpstr>
      <vt:lpstr>PowerPoint Presentation</vt:lpstr>
      <vt:lpstr>Promoting Value In Critical Care By Implementing (Next Five) Choosing Wisely® For Critical Care</vt:lpstr>
      <vt:lpstr>Disclosures for Jerry J Zimmerman</vt:lpstr>
      <vt:lpstr>PowerPoint Presentation</vt:lpstr>
      <vt:lpstr>PowerPoint Presentation</vt:lpstr>
      <vt:lpstr>PowerPoint Presentation</vt:lpstr>
      <vt:lpstr>Overuse, A Very Real, Underappreciated Patient Safety Issue . . .</vt:lpstr>
      <vt:lpstr>“As evidence increases about the harms from health care overuse, physicians have a professional obligation to reduce these events on both an individual patient level and across health care systems”. </vt:lpstr>
      <vt:lpstr>PowerPoint Presentation</vt:lpstr>
      <vt:lpstr>PowerPoint Presentation</vt:lpstr>
      <vt:lpstr>PowerPoint Presentation</vt:lpstr>
      <vt:lpstr>PowerPoint Presentation</vt:lpstr>
      <vt:lpstr>Choosing Wisely® in the ICU</vt:lpstr>
      <vt:lpstr>Choosing Wisely® for Critical Care</vt:lpstr>
      <vt:lpstr>Choosing Wisely® for Critical Care</vt:lpstr>
      <vt:lpstr>Choosing Wisely® for Critical Care</vt:lpstr>
      <vt:lpstr>Choosing Wisely® for Critical Care</vt:lpstr>
      <vt:lpstr>Choosing Wisely® for Critical Care</vt:lpstr>
      <vt:lpstr>Choosing Wisely® for Critical Care</vt:lpstr>
      <vt:lpstr>Next Five Choosing Wisely® For Critical Care</vt:lpstr>
      <vt:lpstr>Next Five Choosing Wisely® For Critical Care</vt:lpstr>
      <vt:lpstr>Next Five Choosing Wisely® for Critical Care</vt:lpstr>
      <vt:lpstr>PowerPoint Presentation</vt:lpstr>
      <vt:lpstr>Next Five Choosing Wisely® for Critical Care</vt:lpstr>
      <vt:lpstr>Urinary Bladder Catheters</vt:lpstr>
      <vt:lpstr>Central Line Associated Blood Stream Infections</vt:lpstr>
      <vt:lpstr>Clinical Consequences of CLABSI</vt:lpstr>
      <vt:lpstr>Central Line Associated Blood Stream Infections:  Longitudinal Trends and Compliance With CLABSI Bundle Strategies Among USA PICUs</vt:lpstr>
      <vt:lpstr>Clinical Standard Work For Central Venous Catheters</vt:lpstr>
      <vt:lpstr>PowerPoint Presentation</vt:lpstr>
      <vt:lpstr>SHEA Supports A Similar Recommendation</vt:lpstr>
      <vt:lpstr>Next Five Choosing Wisely® for Critical Care</vt:lpstr>
      <vt:lpstr>A Respiratory Therapist-Driven Pathway Improves Timeliness Of  Extubation Readiness Assessment</vt:lpstr>
      <vt:lpstr>PowerPoint Presentation</vt:lpstr>
      <vt:lpstr>Ventilator-Weaning Pathway Associated  With Decreased Ventilator Days in PARDS</vt:lpstr>
      <vt:lpstr>Ventilator-Weaning Pathway Associated  With Decreased Ventilator Days in PARDS</vt:lpstr>
      <vt:lpstr>Real-Time Effort Driven Ventilator Management</vt:lpstr>
      <vt:lpstr> Protocolized Versus Non-protocolized Mechanical Ventilator Weaning For                       Critically Ill Children: Systematic Review</vt:lpstr>
      <vt:lpstr>Factors That Impact On The Use Of  Mechanical Ventilation Weaning Protocols</vt:lpstr>
      <vt:lpstr>SCCM ICU Liberation A-F Bundle</vt:lpstr>
      <vt:lpstr>Next Five Choosing Wisely® for Critical Care</vt:lpstr>
      <vt:lpstr>Adverse Effects of Antimicrobials</vt:lpstr>
      <vt:lpstr>PowerPoint Presentation</vt:lpstr>
      <vt:lpstr>Antimicrobial Stewardship Is  Crucial for Value-Based Care</vt:lpstr>
      <vt:lpstr>PowerPoint Presentation</vt:lpstr>
      <vt:lpstr>Next Five Choosing Wisely® for Critical Care</vt:lpstr>
      <vt:lpstr>The Evil Sequelae of Complete Bed Rest</vt:lpstr>
      <vt:lpstr>Lean Body Catabolism in Stress States</vt:lpstr>
      <vt:lpstr>PowerPoint Presentation</vt:lpstr>
      <vt:lpstr>Less Immobilization  Early Mobilization</vt:lpstr>
      <vt:lpstr>PICU Up!: Promoting Early Mobilization  Among Critically Ill Children</vt:lpstr>
      <vt:lpstr>PowerPoint Presentation</vt:lpstr>
      <vt:lpstr>SCCM ICU Liberation A-F Bundle</vt:lpstr>
      <vt:lpstr>Next Five Choosing Wisely® for Critical Care</vt:lpstr>
      <vt:lpstr>Guidelines for ICU Family Conferences</vt:lpstr>
      <vt:lpstr>Three-Step Approach to Patient- and  Family-Centered Decision Making</vt:lpstr>
      <vt:lpstr>Evidence Based Communication Components</vt:lpstr>
      <vt:lpstr>VALUE Mnemonic for Improving                   Clinician-Family Communication in the ICU.</vt:lpstr>
      <vt:lpstr>Elements of Family-Centered Care in the PICU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Zimmerman</dc:creator>
  <cp:lastModifiedBy>Mercer Jessica</cp:lastModifiedBy>
  <cp:revision>198</cp:revision>
  <dcterms:created xsi:type="dcterms:W3CDTF">2014-07-15T00:32:04Z</dcterms:created>
  <dcterms:modified xsi:type="dcterms:W3CDTF">2021-05-28T10:06:10Z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2020-12-29T21:11:48Z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98714cf6-921d-4a0a-982a-58ac1bf0890e</vt:lpwstr>
  </property>
  <property fmtid="{D5CDD505-2E9C-101B-9397-08002B2CF9AE}" pid="8" name="MSIP_Label_046da4d3-ba20-4986-879c-49e262eff745_ContentBits">
    <vt:lpwstr>0</vt:lpwstr>
  </property>
</Properties>
</file>