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F5D3-56CA-4DDF-9F03-1DBC0CB7651B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BDB2C-0475-4359-8676-6C46BD2BE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748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F5D3-56CA-4DDF-9F03-1DBC0CB7651B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BDB2C-0475-4359-8676-6C46BD2BE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79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F5D3-56CA-4DDF-9F03-1DBC0CB7651B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BDB2C-0475-4359-8676-6C46BD2BE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966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F5D3-56CA-4DDF-9F03-1DBC0CB7651B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BDB2C-0475-4359-8676-6C46BD2BE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684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F5D3-56CA-4DDF-9F03-1DBC0CB7651B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BDB2C-0475-4359-8676-6C46BD2BE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182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F5D3-56CA-4DDF-9F03-1DBC0CB7651B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BDB2C-0475-4359-8676-6C46BD2BE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917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F5D3-56CA-4DDF-9F03-1DBC0CB7651B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BDB2C-0475-4359-8676-6C46BD2BE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35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F5D3-56CA-4DDF-9F03-1DBC0CB7651B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BDB2C-0475-4359-8676-6C46BD2BE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287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F5D3-56CA-4DDF-9F03-1DBC0CB7651B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BDB2C-0475-4359-8676-6C46BD2BE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809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F5D3-56CA-4DDF-9F03-1DBC0CB7651B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BDB2C-0475-4359-8676-6C46BD2BE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110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F5D3-56CA-4DDF-9F03-1DBC0CB7651B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BDB2C-0475-4359-8676-6C46BD2BE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091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AF5D3-56CA-4DDF-9F03-1DBC0CB7651B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BDB2C-0475-4359-8676-6C46BD2BE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931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28181" y="121474"/>
            <a:ext cx="6935638" cy="212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Board of Directors</a:t>
            </a:r>
          </a:p>
          <a:p>
            <a:pPr algn="ctr"/>
            <a:endParaRPr lang="en-US" sz="1100" dirty="0" smtClean="0"/>
          </a:p>
          <a:p>
            <a:pPr algn="ctr"/>
            <a:r>
              <a:rPr lang="en-US" sz="1100" dirty="0" smtClean="0"/>
              <a:t>Chapter Executive Committee </a:t>
            </a:r>
          </a:p>
          <a:p>
            <a:pPr algn="ctr"/>
            <a:r>
              <a:rPr lang="en-US" sz="1100" i="1" dirty="0" smtClean="0"/>
              <a:t>President (3 year term)</a:t>
            </a:r>
          </a:p>
          <a:p>
            <a:pPr algn="ctr"/>
            <a:r>
              <a:rPr lang="en-US" sz="1100" i="1" dirty="0" smtClean="0"/>
              <a:t>President-elect</a:t>
            </a:r>
          </a:p>
          <a:p>
            <a:pPr algn="ctr"/>
            <a:r>
              <a:rPr lang="en-US" sz="1100" i="1" dirty="0" smtClean="0"/>
              <a:t>Immediate Past-President</a:t>
            </a:r>
          </a:p>
          <a:p>
            <a:pPr algn="ctr"/>
            <a:r>
              <a:rPr lang="en-US" sz="1100" i="1" dirty="0" smtClean="0"/>
              <a:t>Secretary (2 year term)</a:t>
            </a:r>
          </a:p>
          <a:p>
            <a:pPr algn="ctr"/>
            <a:r>
              <a:rPr lang="en-US" sz="1100" i="1" dirty="0" smtClean="0"/>
              <a:t>Treasurer (2 year term)</a:t>
            </a:r>
          </a:p>
          <a:p>
            <a:pPr algn="ctr"/>
            <a:endParaRPr lang="en-US" sz="1100" i="1" dirty="0"/>
          </a:p>
          <a:p>
            <a:pPr algn="ctr"/>
            <a:r>
              <a:rPr lang="en-US" sz="1100" dirty="0" smtClean="0"/>
              <a:t>State Regional Coordinator </a:t>
            </a:r>
            <a:r>
              <a:rPr lang="en-US" sz="1100" i="1" dirty="0" smtClean="0"/>
              <a:t>(3 year term)</a:t>
            </a:r>
            <a:endParaRPr lang="en-US" sz="1100" dirty="0" smtClean="0"/>
          </a:p>
          <a:p>
            <a:pPr algn="ctr"/>
            <a:endParaRPr lang="en-US" sz="1100" dirty="0" smtClean="0"/>
          </a:p>
          <a:p>
            <a:pPr algn="ctr"/>
            <a:r>
              <a:rPr lang="en-US" sz="1100" dirty="0"/>
              <a:t>9</a:t>
            </a:r>
            <a:r>
              <a:rPr lang="en-US" sz="1100" dirty="0" smtClean="0"/>
              <a:t> elected representatives</a:t>
            </a:r>
            <a:r>
              <a:rPr lang="en-US" sz="1100" i="1" dirty="0" smtClean="0"/>
              <a:t> (3 year term)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52125" y="2383076"/>
            <a:ext cx="32004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Nominating Committee</a:t>
            </a:r>
          </a:p>
          <a:p>
            <a:pPr algn="ctr"/>
            <a:r>
              <a:rPr lang="en-US" sz="1100" i="1" dirty="0" smtClean="0"/>
              <a:t>Chair: President-elect</a:t>
            </a:r>
          </a:p>
          <a:p>
            <a:pPr algn="ctr"/>
            <a:r>
              <a:rPr lang="en-US" sz="1100" i="1" dirty="0" smtClean="0"/>
              <a:t>Chair-Elect</a:t>
            </a:r>
          </a:p>
          <a:p>
            <a:pPr algn="ctr"/>
            <a:r>
              <a:rPr lang="en-US" sz="1100" i="1" dirty="0" smtClean="0"/>
              <a:t>3</a:t>
            </a:r>
            <a:r>
              <a:rPr lang="en-US" sz="1100" i="1" dirty="0"/>
              <a:t> </a:t>
            </a:r>
            <a:r>
              <a:rPr lang="en-US" sz="1100" i="1" dirty="0" smtClean="0"/>
              <a:t>non-board members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52125" y="3211782"/>
            <a:ext cx="3200400" cy="9387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Membership Committee</a:t>
            </a:r>
          </a:p>
          <a:p>
            <a:pPr algn="ctr"/>
            <a:r>
              <a:rPr lang="en-US" sz="1100" i="1" dirty="0" smtClean="0"/>
              <a:t>Chair</a:t>
            </a:r>
          </a:p>
          <a:p>
            <a:pPr algn="ctr"/>
            <a:r>
              <a:rPr lang="en-US" sz="1100" i="1" dirty="0" smtClean="0"/>
              <a:t>Chair-Elect</a:t>
            </a:r>
          </a:p>
          <a:p>
            <a:pPr algn="ctr"/>
            <a:r>
              <a:rPr lang="en-US" sz="1100" i="1" dirty="0" smtClean="0"/>
              <a:t>Chapter Secretary </a:t>
            </a:r>
          </a:p>
          <a:p>
            <a:pPr algn="ctr"/>
            <a:r>
              <a:rPr lang="en-US" sz="1100" i="1" dirty="0"/>
              <a:t>1</a:t>
            </a:r>
            <a:r>
              <a:rPr lang="en-US" sz="1100" i="1" dirty="0" smtClean="0"/>
              <a:t>+ member(s)</a:t>
            </a:r>
            <a:endParaRPr lang="en-US" sz="11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2352125" y="4205235"/>
            <a:ext cx="32004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Education Committee </a:t>
            </a:r>
          </a:p>
          <a:p>
            <a:pPr algn="ctr"/>
            <a:r>
              <a:rPr lang="en-US" sz="1100" i="1" dirty="0" smtClean="0"/>
              <a:t>Chair</a:t>
            </a:r>
          </a:p>
          <a:p>
            <a:pPr algn="ctr"/>
            <a:r>
              <a:rPr lang="en-US" sz="1100" i="1" dirty="0" smtClean="0"/>
              <a:t>Chair-Elect</a:t>
            </a:r>
          </a:p>
          <a:p>
            <a:pPr algn="ctr"/>
            <a:r>
              <a:rPr lang="en-US" sz="1100" i="1" dirty="0"/>
              <a:t>2</a:t>
            </a:r>
            <a:r>
              <a:rPr lang="en-US" sz="1100" i="1" dirty="0" smtClean="0"/>
              <a:t>+ members</a:t>
            </a:r>
            <a:endParaRPr lang="en-US" sz="11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2352125" y="5038736"/>
            <a:ext cx="32004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Fundraising / Marketing Committee</a:t>
            </a:r>
          </a:p>
          <a:p>
            <a:pPr algn="ctr"/>
            <a:r>
              <a:rPr lang="en-US" sz="1100" i="1" dirty="0" smtClean="0"/>
              <a:t>Chair</a:t>
            </a:r>
          </a:p>
          <a:p>
            <a:pPr algn="ctr"/>
            <a:r>
              <a:rPr lang="en-US" sz="1100" i="1" dirty="0" smtClean="0"/>
              <a:t>Chair-Elect</a:t>
            </a:r>
          </a:p>
          <a:p>
            <a:pPr algn="ctr"/>
            <a:r>
              <a:rPr lang="en-US" sz="1100" i="1" dirty="0"/>
              <a:t>2</a:t>
            </a:r>
            <a:r>
              <a:rPr lang="en-US" sz="1100" i="1" dirty="0" smtClean="0"/>
              <a:t>+ members</a:t>
            </a:r>
            <a:endParaRPr lang="en-US" sz="11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2352125" y="5863999"/>
            <a:ext cx="32004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Annual Symposium Committee</a:t>
            </a:r>
          </a:p>
          <a:p>
            <a:pPr algn="ctr"/>
            <a:r>
              <a:rPr lang="en-US" sz="1100" i="1" dirty="0" smtClean="0"/>
              <a:t>Chair: Immediate Past-President</a:t>
            </a:r>
          </a:p>
          <a:p>
            <a:pPr algn="ctr"/>
            <a:r>
              <a:rPr lang="en-US" sz="1100" i="1" dirty="0" smtClean="0"/>
              <a:t>Representative(s) from Membership, Education, and Fundraising/Marketing Committees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13577" y="2366603"/>
            <a:ext cx="3200400" cy="16158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Regional Coordinators</a:t>
            </a:r>
          </a:p>
          <a:p>
            <a:pPr algn="ctr"/>
            <a:r>
              <a:rPr lang="en-US" sz="1100" i="1" dirty="0" smtClean="0"/>
              <a:t>Panhandle</a:t>
            </a:r>
          </a:p>
          <a:p>
            <a:pPr algn="ctr"/>
            <a:r>
              <a:rPr lang="en-US" sz="1100" i="1" dirty="0" smtClean="0"/>
              <a:t>Suwannee River</a:t>
            </a:r>
          </a:p>
          <a:p>
            <a:pPr algn="ctr"/>
            <a:r>
              <a:rPr lang="en-US" sz="1100" i="1" dirty="0" smtClean="0"/>
              <a:t>St. John’s River</a:t>
            </a:r>
          </a:p>
          <a:p>
            <a:pPr algn="ctr"/>
            <a:r>
              <a:rPr lang="en-US" sz="1100" i="1" dirty="0" smtClean="0"/>
              <a:t>West Central</a:t>
            </a:r>
          </a:p>
          <a:p>
            <a:pPr algn="ctr"/>
            <a:r>
              <a:rPr lang="en-US" sz="1100" i="1" dirty="0" smtClean="0"/>
              <a:t>East Central</a:t>
            </a:r>
          </a:p>
          <a:p>
            <a:pPr algn="ctr"/>
            <a:r>
              <a:rPr lang="en-US" sz="1100" i="1" dirty="0" smtClean="0"/>
              <a:t>Gulf Coast</a:t>
            </a:r>
          </a:p>
          <a:p>
            <a:pPr algn="ctr"/>
            <a:r>
              <a:rPr lang="en-US" sz="1100" i="1" dirty="0" smtClean="0"/>
              <a:t>Treasure Coast</a:t>
            </a:r>
          </a:p>
          <a:p>
            <a:pPr algn="ctr"/>
            <a:r>
              <a:rPr lang="en-US" sz="1100" i="1" dirty="0" smtClean="0"/>
              <a:t>Broward/Dade</a:t>
            </a:r>
          </a:p>
        </p:txBody>
      </p:sp>
      <p:cxnSp>
        <p:nvCxnSpPr>
          <p:cNvPr id="3" name="Straight Connector 2"/>
          <p:cNvCxnSpPr>
            <a:stCxn id="4" idx="2"/>
            <a:endCxn id="6" idx="0"/>
          </p:cNvCxnSpPr>
          <p:nvPr/>
        </p:nvCxnSpPr>
        <p:spPr>
          <a:xfrm flipH="1">
            <a:off x="3952325" y="2245132"/>
            <a:ext cx="2143675" cy="1379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4" idx="2"/>
            <a:endCxn id="12" idx="0"/>
          </p:cNvCxnSpPr>
          <p:nvPr/>
        </p:nvCxnSpPr>
        <p:spPr>
          <a:xfrm>
            <a:off x="6096000" y="2245132"/>
            <a:ext cx="2117777" cy="1214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3819" y="0"/>
            <a:ext cx="2968696" cy="2098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174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113</Words>
  <Application>Microsoft Office PowerPoint</Application>
  <PresentationFormat>Widescreen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Lakeland Regional Health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Rich</dc:creator>
  <cp:lastModifiedBy>Michael Semanco</cp:lastModifiedBy>
  <cp:revision>25</cp:revision>
  <dcterms:created xsi:type="dcterms:W3CDTF">2019-03-01T16:28:48Z</dcterms:created>
  <dcterms:modified xsi:type="dcterms:W3CDTF">2019-07-22T19:20:57Z</dcterms:modified>
</cp:coreProperties>
</file>