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75" r:id="rId2"/>
    <p:sldId id="273" r:id="rId3"/>
    <p:sldId id="274" r:id="rId4"/>
    <p:sldId id="264" r:id="rId5"/>
    <p:sldId id="257" r:id="rId6"/>
    <p:sldId id="261" r:id="rId7"/>
    <p:sldId id="276" r:id="rId8"/>
    <p:sldId id="262" r:id="rId9"/>
    <p:sldId id="277" r:id="rId10"/>
    <p:sldId id="278" r:id="rId11"/>
    <p:sldId id="265" r:id="rId12"/>
    <p:sldId id="263" r:id="rId13"/>
    <p:sldId id="266" r:id="rId14"/>
    <p:sldId id="267" r:id="rId15"/>
    <p:sldId id="271" r:id="rId16"/>
    <p:sldId id="279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t Lum" initials="KL" lastIdx="3" clrIdx="0">
    <p:extLst>
      <p:ext uri="{19B8F6BF-5375-455C-9EA6-DF929625EA0E}">
        <p15:presenceInfo xmlns:p15="http://schemas.microsoft.com/office/powerpoint/2012/main" userId="S-1-5-21-1366901343-1712286707-620655208-127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2A8BEB5C-929F-49C2-BD73-1F485744DA0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5E0DE992-4DB5-49BF-9537-E23B0C3B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63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C5BC-2463-42A1-9ECC-D80509E79FE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BDC0-2BC2-45CD-8F1D-042ED3F7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6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C5BC-2463-42A1-9ECC-D80509E79FE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BDC0-2BC2-45CD-8F1D-042ED3F7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C5BC-2463-42A1-9ECC-D80509E79FE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BDC0-2BC2-45CD-8F1D-042ED3F7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7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6325" y="6126202"/>
            <a:ext cx="1003371" cy="7317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2490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C5BC-2463-42A1-9ECC-D80509E79FE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BDC0-2BC2-45CD-8F1D-042ED3F7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C5BC-2463-42A1-9ECC-D80509E79FE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BDC0-2BC2-45CD-8F1D-042ED3F7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6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C5BC-2463-42A1-9ECC-D80509E79FE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BDC0-2BC2-45CD-8F1D-042ED3F7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9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C5BC-2463-42A1-9ECC-D80509E79FE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BDC0-2BC2-45CD-8F1D-042ED3F7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6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C5BC-2463-42A1-9ECC-D80509E79FE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BDC0-2BC2-45CD-8F1D-042ED3F7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3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C5BC-2463-42A1-9ECC-D80509E79FE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BDC0-2BC2-45CD-8F1D-042ED3F7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4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C5BC-2463-42A1-9ECC-D80509E79FE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BDC0-2BC2-45CD-8F1D-042ED3F7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4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C5BC-2463-42A1-9ECC-D80509E79FE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BDC0-2BC2-45CD-8F1D-042ED3F7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1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C5BC-2463-42A1-9ECC-D80509E79FE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DBDC0-2BC2-45CD-8F1D-042ED3F7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3416" y="3349687"/>
            <a:ext cx="10720828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smtClean="0">
                <a:solidFill>
                  <a:schemeClr val="bg1"/>
                </a:solidFill>
                <a:latin typeface="Lato Regular"/>
                <a:cs typeface="Lato Regular"/>
              </a:rPr>
              <a:t>OHSU Code Blue Response in the COVID19 Pandemic</a:t>
            </a:r>
            <a:endParaRPr lang="en-US" sz="5333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765" y="4959323"/>
            <a:ext cx="638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ato Regular"/>
                <a:cs typeface="Lato Regular"/>
              </a:rPr>
              <a:t>April 7, 2020</a:t>
            </a:r>
          </a:p>
        </p:txBody>
      </p:sp>
      <p:cxnSp>
        <p:nvCxnSpPr>
          <p:cNvPr id="16" name="Straight Connector 15" title="Straight line."/>
          <p:cNvCxnSpPr/>
          <p:nvPr/>
        </p:nvCxnSpPr>
        <p:spPr>
          <a:xfrm>
            <a:off x="653416" y="5762880"/>
            <a:ext cx="1091013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HSU master brand logo." title="OHSU master brand logo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65" y="2095031"/>
            <a:ext cx="804660" cy="1378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3416" y="6002182"/>
            <a:ext cx="817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Miko Enomoto, MD    /   Kit Lum, BSN, RN, CCRN-CSC   /   Jamie Payne, BSN, RN, CCRN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Airway,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69869"/>
            <a:ext cx="4168698" cy="41514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RT to connect:  O</a:t>
            </a:r>
            <a:r>
              <a:rPr lang="en-US" sz="2400" dirty="0"/>
              <a:t>2</a:t>
            </a:r>
            <a:r>
              <a:rPr lang="en-US" dirty="0"/>
              <a:t> source + </a:t>
            </a:r>
            <a:r>
              <a:rPr lang="en-US" dirty="0" err="1"/>
              <a:t>ambu</a:t>
            </a:r>
            <a:r>
              <a:rPr lang="en-US" dirty="0"/>
              <a:t> + PEEP valve + EtCO</a:t>
            </a:r>
            <a:r>
              <a:rPr lang="en-US" sz="24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HME filter +connector + in line suction + ETT </a:t>
            </a:r>
            <a:r>
              <a:rPr lang="en-US" dirty="0">
                <a:sym typeface="Wingdings" panose="05000000000000000000" pitchFamily="2" charset="2"/>
              </a:rPr>
              <a:t> patient</a:t>
            </a:r>
            <a:endParaRPr lang="en-US" dirty="0"/>
          </a:p>
          <a:p>
            <a:r>
              <a:rPr lang="en-US" dirty="0"/>
              <a:t>Clamp ETT if circuit disruption </a:t>
            </a:r>
            <a:r>
              <a:rPr lang="en-US" dirty="0" smtClean="0"/>
              <a:t>necessary</a:t>
            </a:r>
          </a:p>
          <a:p>
            <a:r>
              <a:rPr lang="en-US" dirty="0" smtClean="0"/>
              <a:t>https</a:t>
            </a:r>
            <a:r>
              <a:rPr lang="en-US" dirty="0"/>
              <a:t>://twitter.com/lopezrobMD/status/1242977863319486464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59" y="18134"/>
            <a:ext cx="4896465" cy="3503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497" y="3609023"/>
            <a:ext cx="5445512" cy="317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6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224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Anesthesia COVID Response Bag</a:t>
            </a:r>
            <a:br>
              <a:rPr lang="en-US" b="1" dirty="0" smtClean="0"/>
            </a:br>
            <a:r>
              <a:rPr lang="en-US" sz="3100" dirty="0" smtClean="0"/>
              <a:t>Anesthesia takes </a:t>
            </a:r>
            <a:r>
              <a:rPr lang="en-US" sz="3100" dirty="0"/>
              <a:t>to </a:t>
            </a:r>
            <a:r>
              <a:rPr lang="en-US" sz="3100" dirty="0" smtClean="0"/>
              <a:t>all Adult Code Blue responses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6688"/>
            <a:ext cx="2743200" cy="3657600"/>
          </a:xfrm>
        </p:spPr>
      </p:pic>
      <p:sp>
        <p:nvSpPr>
          <p:cNvPr id="5" name="TextBox 4"/>
          <p:cNvSpPr txBox="1"/>
          <p:nvPr/>
        </p:nvSpPr>
        <p:spPr>
          <a:xfrm>
            <a:off x="601349" y="5094288"/>
            <a:ext cx="374602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ORANGE RESPONSE BAG CONTAINS:</a:t>
            </a:r>
            <a:endParaRPr lang="en-US" dirty="0" smtClean="0"/>
          </a:p>
          <a:p>
            <a:r>
              <a:rPr lang="en-US" sz="1600" dirty="0" smtClean="0"/>
              <a:t>PAPR + Face Shield </a:t>
            </a:r>
          </a:p>
          <a:p>
            <a:r>
              <a:rPr lang="en-US" sz="1600" dirty="0" smtClean="0"/>
              <a:t>N95 mask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COVID Rx Kit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COVID Airway Kit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84" y="1436688"/>
            <a:ext cx="2712232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5203" y="4159848"/>
            <a:ext cx="238001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RX KIT CONTAINS:</a:t>
            </a:r>
          </a:p>
          <a:p>
            <a:r>
              <a:rPr lang="en-US" sz="1600" dirty="0" smtClean="0"/>
              <a:t>Succinylcholine </a:t>
            </a:r>
            <a:r>
              <a:rPr lang="en-US" sz="1600" dirty="0" err="1" smtClean="0"/>
              <a:t>Rocuronium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Propofol</a:t>
            </a:r>
            <a:endParaRPr lang="en-US" sz="1600" dirty="0" smtClean="0"/>
          </a:p>
          <a:p>
            <a:r>
              <a:rPr lang="en-US" sz="1600" dirty="0" smtClean="0"/>
              <a:t>Etomidate</a:t>
            </a:r>
          </a:p>
          <a:p>
            <a:r>
              <a:rPr lang="en-US" sz="1600" dirty="0" err="1" smtClean="0"/>
              <a:t>Norepi</a:t>
            </a:r>
            <a:r>
              <a:rPr lang="en-US" sz="1600" dirty="0" smtClean="0"/>
              <a:t> bag</a:t>
            </a:r>
          </a:p>
          <a:p>
            <a:r>
              <a:rPr lang="en-US" sz="1600" dirty="0" err="1" smtClean="0"/>
              <a:t>Alaris</a:t>
            </a:r>
            <a:r>
              <a:rPr lang="en-US" sz="1600" dirty="0" smtClean="0"/>
              <a:t> Tubing x2</a:t>
            </a:r>
          </a:p>
          <a:p>
            <a:r>
              <a:rPr lang="en-US" sz="1600" dirty="0" smtClean="0"/>
              <a:t>20mL syringe</a:t>
            </a:r>
          </a:p>
          <a:p>
            <a:r>
              <a:rPr lang="en-US" sz="1600" dirty="0" smtClean="0"/>
              <a:t>10mL </a:t>
            </a:r>
            <a:r>
              <a:rPr lang="en-US" sz="1600" dirty="0" err="1" smtClean="0"/>
              <a:t>syring</a:t>
            </a:r>
            <a:r>
              <a:rPr lang="en-US" sz="1600" dirty="0" smtClean="0"/>
              <a:t> x2</a:t>
            </a:r>
          </a:p>
          <a:p>
            <a:r>
              <a:rPr lang="en-US" sz="1600" dirty="0" smtClean="0"/>
              <a:t>Needless cannulas x5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163050" y="4118789"/>
            <a:ext cx="24765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AIRWAY KIT CONTAINS</a:t>
            </a:r>
            <a:r>
              <a:rPr lang="en-US" b="1" dirty="0" smtClean="0"/>
              <a:t>:</a:t>
            </a:r>
          </a:p>
          <a:p>
            <a:r>
              <a:rPr lang="en-US" sz="1400" dirty="0"/>
              <a:t>Oral airways (yellow &amp; red)</a:t>
            </a:r>
          </a:p>
          <a:p>
            <a:r>
              <a:rPr lang="en-US" sz="1400" dirty="0"/>
              <a:t>Cuffed ETT </a:t>
            </a:r>
            <a:r>
              <a:rPr lang="en-US" sz="1400" dirty="0" smtClean="0"/>
              <a:t>(size 7.0 </a:t>
            </a:r>
            <a:r>
              <a:rPr lang="en-US" sz="1400" dirty="0"/>
              <a:t>&amp; </a:t>
            </a:r>
            <a:r>
              <a:rPr lang="en-US" sz="1400" dirty="0" smtClean="0"/>
              <a:t>8.0)</a:t>
            </a:r>
          </a:p>
          <a:p>
            <a:r>
              <a:rPr lang="en-US" sz="1400" dirty="0" smtClean="0"/>
              <a:t>Standard Stylet</a:t>
            </a:r>
          </a:p>
          <a:p>
            <a:r>
              <a:rPr lang="en-US" sz="1400" dirty="0" smtClean="0"/>
              <a:t>10mL syringe</a:t>
            </a:r>
            <a:endParaRPr lang="en-US" sz="1400" dirty="0"/>
          </a:p>
          <a:p>
            <a:r>
              <a:rPr lang="en-US" sz="1400" dirty="0" smtClean="0"/>
              <a:t>In-line suction catheter</a:t>
            </a:r>
          </a:p>
          <a:p>
            <a:r>
              <a:rPr lang="en-US" sz="1400" dirty="0" smtClean="0"/>
              <a:t>Small </a:t>
            </a:r>
            <a:r>
              <a:rPr lang="en-US" sz="1400" dirty="0" err="1" smtClean="0"/>
              <a:t>Omniflex</a:t>
            </a:r>
            <a:r>
              <a:rPr lang="en-US" sz="1400" dirty="0" smtClean="0"/>
              <a:t> adapter</a:t>
            </a:r>
          </a:p>
          <a:p>
            <a:r>
              <a:rPr lang="en-US" sz="1400" dirty="0" smtClean="0"/>
              <a:t>HEPA filter</a:t>
            </a:r>
          </a:p>
          <a:p>
            <a:r>
              <a:rPr lang="en-US" sz="1400" dirty="0" smtClean="0"/>
              <a:t>PEEP valve</a:t>
            </a:r>
          </a:p>
          <a:p>
            <a:r>
              <a:rPr lang="en-US" sz="1400" dirty="0" smtClean="0"/>
              <a:t>ETCO2 line</a:t>
            </a:r>
          </a:p>
          <a:p>
            <a:pPr algn="ctr"/>
            <a:r>
              <a:rPr lang="en-US" sz="1200" b="1" dirty="0" smtClean="0"/>
              <a:t>**GLIDESCOPE NOT INCLUDED**</a:t>
            </a:r>
            <a:endParaRPr lang="en-US" sz="1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661" t="-667"/>
          <a:stretch/>
        </p:blipFill>
        <p:spPr>
          <a:xfrm>
            <a:off x="9448800" y="1438275"/>
            <a:ext cx="1905000" cy="276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14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Code Blue RN Responders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459919"/>
              </p:ext>
            </p:extLst>
          </p:nvPr>
        </p:nvGraphicFramePr>
        <p:xfrm>
          <a:off x="838200" y="1304925"/>
          <a:ext cx="10515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12K RN Code</a:t>
                      </a:r>
                      <a:r>
                        <a:rPr lang="en-US" sz="1600" baseline="0" dirty="0" smtClean="0"/>
                        <a:t> Blue </a:t>
                      </a:r>
                      <a:r>
                        <a:rPr lang="en-US" sz="1600" dirty="0" smtClean="0"/>
                        <a:t>Responders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MICU CPRN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ENTERS</a:t>
                      </a:r>
                      <a:r>
                        <a:rPr lang="en-US" sz="1600" baseline="0" dirty="0" smtClean="0"/>
                        <a:t> ROOM?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/>
                    </a:p>
                    <a:p>
                      <a:pPr algn="l"/>
                      <a:r>
                        <a:rPr lang="en-US" sz="1600" b="1" dirty="0" smtClean="0"/>
                        <a:t>Acute</a:t>
                      </a:r>
                      <a:r>
                        <a:rPr lang="en-US" sz="1600" b="1" baseline="0" dirty="0" smtClean="0"/>
                        <a:t> Care:  </a:t>
                      </a:r>
                      <a:r>
                        <a:rPr lang="en-US" sz="1600" baseline="0" dirty="0" smtClean="0"/>
                        <a:t>1 of 2 YES</a:t>
                      </a:r>
                    </a:p>
                    <a:p>
                      <a:pPr algn="l"/>
                      <a:r>
                        <a:rPr lang="en-US" sz="1600" b="1" baseline="0" dirty="0" smtClean="0"/>
                        <a:t>ICU:  </a:t>
                      </a:r>
                      <a:r>
                        <a:rPr lang="en-US" sz="1600" b="0" baseline="0" dirty="0" smtClean="0"/>
                        <a:t>MAYBE depending on need</a:t>
                      </a:r>
                    </a:p>
                    <a:p>
                      <a:pPr algn="l"/>
                      <a:endParaRPr lang="en-US" sz="16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b="1" dirty="0" smtClean="0"/>
                        <a:t>Acute</a:t>
                      </a:r>
                      <a:r>
                        <a:rPr lang="en-US" sz="1600" b="1" baseline="0" dirty="0" smtClean="0"/>
                        <a:t> Care:  </a:t>
                      </a:r>
                      <a:r>
                        <a:rPr lang="en-US" sz="1600" baseline="0" dirty="0" smtClean="0"/>
                        <a:t>YES</a:t>
                      </a:r>
                    </a:p>
                    <a:p>
                      <a:r>
                        <a:rPr lang="en-US" sz="1600" b="1" baseline="0" dirty="0" smtClean="0"/>
                        <a:t>ICU:  </a:t>
                      </a:r>
                      <a:r>
                        <a:rPr lang="en-US" sz="1600" baseline="0" dirty="0" smtClean="0"/>
                        <a:t>MAYBE depending on need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PPE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Airborne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Contact + Eye Protection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Mask + Gloves only if outside</a:t>
                      </a:r>
                      <a:r>
                        <a:rPr lang="en-US" sz="1600" baseline="0" dirty="0" smtClean="0"/>
                        <a:t> room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Airborne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Contact + Eye Protection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Mask + Gloves only if outside</a:t>
                      </a:r>
                      <a:r>
                        <a:rPr lang="en-US" sz="1600" baseline="0" dirty="0" smtClean="0"/>
                        <a:t> room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BRINGS TO LOCATION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RRT Response Bag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iPad for Full Code Pro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Covid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Code Blue Response Bag</a:t>
                      </a:r>
                    </a:p>
                    <a:p>
                      <a:pPr algn="ctr"/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InTouch cart + iPad</a:t>
                      </a:r>
                    </a:p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RESPONSIBILITIES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 ROOM:  </a:t>
                      </a:r>
                      <a:r>
                        <a:rPr lang="en-US" sz="1600" baseline="0" dirty="0" smtClean="0"/>
                        <a:t>assist with Lucas deployment, </a:t>
                      </a:r>
                      <a:r>
                        <a:rPr lang="en-US" sz="1600" baseline="0" dirty="0" err="1" smtClean="0"/>
                        <a:t>defib</a:t>
                      </a:r>
                      <a:r>
                        <a:rPr lang="en-US" sz="1600" baseline="0" dirty="0" smtClean="0"/>
                        <a:t> operation, any other role as needed</a:t>
                      </a:r>
                    </a:p>
                    <a:p>
                      <a:r>
                        <a:rPr lang="en-US" sz="1600" b="1" baseline="0" dirty="0" smtClean="0"/>
                        <a:t>Bring into room:  </a:t>
                      </a:r>
                      <a:r>
                        <a:rPr lang="en-US" sz="1600" baseline="0" dirty="0" smtClean="0"/>
                        <a:t>RSI med bag, Defibrillator</a:t>
                      </a:r>
                    </a:p>
                    <a:p>
                      <a:r>
                        <a:rPr lang="en-US" sz="1600" b="1" baseline="0" dirty="0" smtClean="0"/>
                        <a:t>OUTSIDE:  </a:t>
                      </a:r>
                      <a:r>
                        <a:rPr lang="en-US" sz="1600" baseline="0" dirty="0" smtClean="0"/>
                        <a:t>Log into </a:t>
                      </a:r>
                      <a:r>
                        <a:rPr lang="en-US" sz="1600" baseline="0" dirty="0" err="1" smtClean="0"/>
                        <a:t>TouchSmart</a:t>
                      </a:r>
                      <a:r>
                        <a:rPr lang="en-US" sz="1600" baseline="0" dirty="0" smtClean="0"/>
                        <a:t> iPad, recording/timekeeping with Full Code Pro, hand in requested 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Leave iPad outside</a:t>
                      </a:r>
                      <a:r>
                        <a:rPr lang="en-US" sz="1600" baseline="0" dirty="0" smtClean="0"/>
                        <a:t> room on arrival</a:t>
                      </a:r>
                    </a:p>
                    <a:p>
                      <a:r>
                        <a:rPr lang="en-US" sz="1600" b="1" baseline="0" dirty="0" smtClean="0"/>
                        <a:t>Bring into room:  </a:t>
                      </a:r>
                      <a:r>
                        <a:rPr lang="en-US" sz="1600" baseline="0" dirty="0" smtClean="0"/>
                        <a:t>InTouch, Med Supplies bag, Airway bag, Lucas device (as needed)</a:t>
                      </a:r>
                      <a:br>
                        <a:rPr lang="en-US" sz="1600" baseline="0" dirty="0" smtClean="0"/>
                      </a:br>
                      <a:r>
                        <a:rPr lang="en-US" sz="1600" b="1" baseline="0" dirty="0" smtClean="0"/>
                        <a:t>IN ROOM:  </a:t>
                      </a:r>
                      <a:r>
                        <a:rPr lang="en-US" sz="1600" baseline="0" dirty="0" smtClean="0"/>
                        <a:t>Assist with Lucas deployment, drug prep/admin, any other role as needed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075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COVID Code Blue Response Bag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MICU CPRN takes to ALL Adult Code Blue Activations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57" y="1858083"/>
            <a:ext cx="3048000" cy="4064000"/>
          </a:xfrm>
        </p:spPr>
      </p:pic>
      <p:sp>
        <p:nvSpPr>
          <p:cNvPr id="5" name="TextBox 4"/>
          <p:cNvSpPr txBox="1"/>
          <p:nvPr/>
        </p:nvSpPr>
        <p:spPr>
          <a:xfrm>
            <a:off x="4013886" y="1515243"/>
            <a:ext cx="4164227" cy="50321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COVID CODE RESPONSE BAG CONTAINS</a:t>
            </a:r>
            <a:r>
              <a:rPr lang="en-US" b="1" dirty="0" smtClean="0"/>
              <a:t>:</a:t>
            </a:r>
          </a:p>
          <a:p>
            <a:endParaRPr lang="en-US" sz="1000" dirty="0" smtClean="0"/>
          </a:p>
          <a:p>
            <a:r>
              <a:rPr lang="en-US" dirty="0" smtClean="0"/>
              <a:t>Lucas Device + backboard + neck strap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PAPR + Face Shields</a:t>
            </a:r>
          </a:p>
          <a:p>
            <a:endParaRPr lang="en-US" sz="2800" dirty="0" smtClean="0"/>
          </a:p>
          <a:p>
            <a:endParaRPr lang="en-US" sz="800" dirty="0"/>
          </a:p>
          <a:p>
            <a:r>
              <a:rPr lang="en-US" dirty="0" smtClean="0"/>
              <a:t>Airway Bag</a:t>
            </a:r>
          </a:p>
          <a:p>
            <a:endParaRPr lang="en-US" dirty="0" smtClean="0"/>
          </a:p>
          <a:p>
            <a:endParaRPr lang="en-US" sz="4400" dirty="0"/>
          </a:p>
          <a:p>
            <a:r>
              <a:rPr lang="en-US" dirty="0" smtClean="0"/>
              <a:t>Med Supply Bag</a:t>
            </a:r>
          </a:p>
          <a:p>
            <a:endParaRPr lang="en-US" sz="1400" dirty="0" smtClean="0"/>
          </a:p>
          <a:p>
            <a:endParaRPr lang="en-US" sz="4400" dirty="0"/>
          </a:p>
          <a:p>
            <a:endParaRPr lang="en-US" sz="900" dirty="0" smtClean="0"/>
          </a:p>
          <a:p>
            <a:r>
              <a:rPr lang="en-US" dirty="0" smtClean="0"/>
              <a:t>COVID Code Blue PPE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32243" y="1973146"/>
            <a:ext cx="3110593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For automated chest compressions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530241" y="2754708"/>
            <a:ext cx="3464932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Prioritize allocation to RT or Anesthesia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632737" y="3312957"/>
            <a:ext cx="3286897" cy="8002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pPr algn="ctr"/>
            <a:r>
              <a:rPr lang="en-US" sz="1400" b="1" u="sng" dirty="0" smtClean="0"/>
              <a:t>Contents:</a:t>
            </a:r>
          </a:p>
          <a:p>
            <a:r>
              <a:rPr lang="en-US" sz="1600" dirty="0" err="1" smtClean="0"/>
              <a:t>Glidescope</a:t>
            </a:r>
            <a:r>
              <a:rPr lang="en-US" sz="1600" dirty="0" smtClean="0"/>
              <a:t>                 Size 3 &amp; 4 blades</a:t>
            </a:r>
          </a:p>
          <a:p>
            <a:r>
              <a:rPr lang="en-US" sz="1600" dirty="0" smtClean="0"/>
              <a:t>Rigid stylet                 COVID Airway Kit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1660" y="4218391"/>
            <a:ext cx="4112740" cy="163121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pPr algn="ctr"/>
            <a:r>
              <a:rPr lang="en-US" sz="1400" b="1" u="sng" dirty="0" smtClean="0"/>
              <a:t>Contents:</a:t>
            </a:r>
          </a:p>
          <a:p>
            <a:r>
              <a:rPr lang="en-US" sz="1400" dirty="0" smtClean="0"/>
              <a:t>EZIO Drill                                 25mm/40 mm needle pack</a:t>
            </a:r>
          </a:p>
          <a:p>
            <a:r>
              <a:rPr lang="en-US" sz="1400" dirty="0" err="1" smtClean="0"/>
              <a:t>Chlorhex</a:t>
            </a:r>
            <a:r>
              <a:rPr lang="en-US" sz="1400" dirty="0" smtClean="0"/>
              <a:t> swabs x2                10mL syringes x5                                20mL syringe x2                     20G needles x5                                Needless cannulas x5           NS Flushes x15</a:t>
            </a:r>
            <a:endParaRPr lang="en-US" sz="1400" dirty="0"/>
          </a:p>
          <a:p>
            <a:r>
              <a:rPr lang="en-US" sz="1400" dirty="0" smtClean="0"/>
              <a:t>Pink tape roll	    Suction canister + lid</a:t>
            </a:r>
          </a:p>
          <a:p>
            <a:r>
              <a:rPr lang="en-US" sz="1400" dirty="0" smtClean="0"/>
              <a:t>Suction tubing  	    </a:t>
            </a:r>
            <a:r>
              <a:rPr lang="en-US" sz="1400" dirty="0" err="1" smtClean="0"/>
              <a:t>Yankauer</a:t>
            </a:r>
            <a:endParaRPr lang="en-US" sz="14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9213315" y="6120108"/>
            <a:ext cx="2841085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For use as needed</a:t>
            </a:r>
            <a:endParaRPr lang="en-US" sz="1600" dirty="0"/>
          </a:p>
        </p:txBody>
      </p:sp>
      <p:sp>
        <p:nvSpPr>
          <p:cNvPr id="22" name="Right Arrow 21"/>
          <p:cNvSpPr/>
          <p:nvPr/>
        </p:nvSpPr>
        <p:spPr>
          <a:xfrm>
            <a:off x="7700210" y="2042898"/>
            <a:ext cx="1232033" cy="234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963051" y="2827752"/>
            <a:ext cx="2535270" cy="237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167618" y="3666843"/>
            <a:ext cx="3465119" cy="241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677137" y="4871961"/>
            <a:ext cx="2264523" cy="254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149129" y="6168971"/>
            <a:ext cx="3052621" cy="242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70770" y="1758657"/>
            <a:ext cx="2492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TAKE INTO ROOM PRN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31131" y="2586604"/>
            <a:ext cx="2492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LEAVE ON ISO CART OUTSIDE ROOM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62928" y="3459950"/>
            <a:ext cx="2492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COORDINATE WITH ANESTHESIA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62926" y="4665529"/>
            <a:ext cx="2492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TAKE INTO ROOM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28967" y="5981609"/>
            <a:ext cx="2492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LEAVE OUTSIDE ROOM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97267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InTouch Cart + iPad</a:t>
            </a:r>
            <a:br>
              <a:rPr lang="en-US" dirty="0" smtClean="0"/>
            </a:br>
            <a:r>
              <a:rPr lang="en-US" sz="2800" dirty="0" smtClean="0"/>
              <a:t>MICU CPRN takes to all Adult Code Blue activations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075711" y="2248249"/>
            <a:ext cx="52153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For </a:t>
            </a:r>
            <a:r>
              <a:rPr lang="en-US" b="1" u="sng" dirty="0" smtClean="0"/>
              <a:t>Use at Code Blue: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to code blue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 appropriate 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Unplug and leave iPad outside of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Wheel </a:t>
            </a:r>
            <a:r>
              <a:rPr lang="en-US" dirty="0" smtClean="0"/>
              <a:t>cart into </a:t>
            </a:r>
            <a:r>
              <a:rPr lang="en-US" dirty="0"/>
              <a:t>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Position at foot of bed at angle from corner &amp; lock wheel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Move monitor to highest </a:t>
            </a:r>
            <a:r>
              <a:rPr lang="en-US" dirty="0" smtClean="0"/>
              <a:t>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Await connection by iPad from outside of </a:t>
            </a:r>
            <a:r>
              <a:rPr lang="en-US" dirty="0" smtClean="0"/>
              <a:t>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View can be directed by iPad from outside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visualization to recorder RN and team in hallway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two way audio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692" y="1805353"/>
            <a:ext cx="2981202" cy="4115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869" y="2522444"/>
            <a:ext cx="1700931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1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RRT Response Bag, iPad w/ Full Code Pro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12K Responders take to ALL Adult Code Blue Activations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One 12K RN Responder will don appropriate PPE and take into room:</a:t>
            </a:r>
          </a:p>
          <a:p>
            <a:r>
              <a:rPr lang="en-US" dirty="0" smtClean="0"/>
              <a:t>Defibrillator </a:t>
            </a:r>
            <a:endParaRPr lang="en-US" dirty="0"/>
          </a:p>
          <a:p>
            <a:r>
              <a:rPr lang="en-US" dirty="0" smtClean="0"/>
              <a:t>RSI </a:t>
            </a:r>
            <a:r>
              <a:rPr lang="en-US" dirty="0" smtClean="0"/>
              <a:t>med </a:t>
            </a:r>
            <a:r>
              <a:rPr lang="en-US" dirty="0" smtClean="0"/>
              <a:t>bag (coordinate with anesthesia)</a:t>
            </a:r>
            <a:endParaRPr lang="en-US" sz="1900" dirty="0" smtClean="0"/>
          </a:p>
          <a:p>
            <a:pPr marL="0" indent="0">
              <a:buNone/>
            </a:pPr>
            <a:r>
              <a:rPr lang="en-US" b="1" u="sng" dirty="0" smtClean="0"/>
              <a:t>One 12K RN </a:t>
            </a:r>
            <a:r>
              <a:rPr lang="en-US" b="1" u="sng" dirty="0" smtClean="0"/>
              <a:t>Responder (Recorder RN) </a:t>
            </a:r>
            <a:r>
              <a:rPr lang="en-US" b="1" u="sng" dirty="0" smtClean="0"/>
              <a:t>will remain outside room and:</a:t>
            </a:r>
          </a:p>
          <a:p>
            <a:r>
              <a:rPr lang="en-US" dirty="0" smtClean="0"/>
              <a:t>Connect InTouch iPad to InTouch cart in room</a:t>
            </a:r>
            <a:endParaRPr lang="en-US" dirty="0"/>
          </a:p>
          <a:p>
            <a:pPr marL="742950" lvl="1" indent="-285750"/>
            <a:r>
              <a:rPr lang="en-US" dirty="0"/>
              <a:t>Touch iPad home button twice to start</a:t>
            </a:r>
          </a:p>
          <a:p>
            <a:pPr marL="742950" lvl="1" indent="-285750"/>
            <a:r>
              <a:rPr lang="en-US" dirty="0"/>
              <a:t>Open InTouch Health App</a:t>
            </a:r>
          </a:p>
          <a:p>
            <a:pPr marL="742950" lvl="1" indent="-285750"/>
            <a:r>
              <a:rPr lang="en-US" dirty="0" smtClean="0"/>
              <a:t>Log on</a:t>
            </a:r>
            <a:endParaRPr lang="en-US" b="1" dirty="0"/>
          </a:p>
          <a:p>
            <a:pPr marL="742950" lvl="1" indent="-285750"/>
            <a:r>
              <a:rPr lang="en-US" dirty="0"/>
              <a:t>The iPad will connect to the monitor in the room </a:t>
            </a:r>
            <a:r>
              <a:rPr lang="en-US" dirty="0" smtClean="0"/>
              <a:t>for 2-way communication</a:t>
            </a:r>
            <a:endParaRPr lang="en-US" dirty="0"/>
          </a:p>
          <a:p>
            <a:pPr marL="742950" lvl="1" indent="-285750"/>
            <a:r>
              <a:rPr lang="en-US" dirty="0"/>
              <a:t>Ensure microphone is unmuted on top left </a:t>
            </a:r>
            <a:r>
              <a:rPr lang="en-US" dirty="0" smtClean="0"/>
              <a:t>corner</a:t>
            </a:r>
          </a:p>
          <a:p>
            <a:pPr marL="285750" indent="-285750"/>
            <a:r>
              <a:rPr lang="en-US" dirty="0" smtClean="0"/>
              <a:t>Use Full Code Pro iPad to document &amp; keep time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306" y="3670418"/>
            <a:ext cx="890015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192" t="7599" b="24025"/>
          <a:stretch/>
        </p:blipFill>
        <p:spPr>
          <a:xfrm>
            <a:off x="7362092" y="5193321"/>
            <a:ext cx="702445" cy="37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58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Doffing and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Doffing is high risk for contamination or HCP</a:t>
            </a:r>
          </a:p>
          <a:p>
            <a:r>
              <a:rPr lang="en-US" dirty="0" smtClean="0"/>
              <a:t>Do not transport if ongoing CPR/ AGPs</a:t>
            </a:r>
          </a:p>
          <a:p>
            <a:r>
              <a:rPr lang="en-US" dirty="0" smtClean="0"/>
              <a:t>Once patient stable: </a:t>
            </a:r>
          </a:p>
          <a:p>
            <a:pPr lvl="1"/>
            <a:r>
              <a:rPr lang="en-US" dirty="0" smtClean="0"/>
              <a:t>Provider(s) [ RT, Medication RN] needing to maintain close physical contact with patient remain in PPE (if time allows, doff and don clean gown and gloves)</a:t>
            </a:r>
          </a:p>
          <a:p>
            <a:pPr lvl="1"/>
            <a:r>
              <a:rPr lang="en-US" dirty="0" smtClean="0"/>
              <a:t>Others doff PPE (with observer), hand hygiene, new gloves</a:t>
            </a:r>
          </a:p>
          <a:p>
            <a:pPr lvl="1"/>
            <a:r>
              <a:rPr lang="en-US" dirty="0" smtClean="0"/>
              <a:t>Clean sheet over patient/ bed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team member on elevator/ clear hallway</a:t>
            </a:r>
          </a:p>
          <a:p>
            <a:pPr lvl="1"/>
            <a:r>
              <a:rPr lang="en-US" dirty="0" smtClean="0"/>
              <a:t>One team member pushing bed/equipment should wear full clean PPE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1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same?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timely intervention</a:t>
            </a:r>
          </a:p>
          <a:p>
            <a:r>
              <a:rPr lang="en-US" dirty="0" smtClean="0"/>
              <a:t>Focus on high quality CPR and appropriate medications/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1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different?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Prioritize Team Safety</a:t>
            </a:r>
          </a:p>
          <a:p>
            <a:pPr lvl="1"/>
            <a:r>
              <a:rPr lang="en-US" dirty="0" smtClean="0"/>
              <a:t>Appropriate PPE for AGPs for all providers in the room</a:t>
            </a:r>
          </a:p>
          <a:p>
            <a:pPr lvl="1"/>
            <a:r>
              <a:rPr lang="en-US" dirty="0" smtClean="0"/>
              <a:t>Gatekeeper</a:t>
            </a:r>
          </a:p>
          <a:p>
            <a:pPr lvl="1"/>
            <a:r>
              <a:rPr lang="en-US" dirty="0" smtClean="0"/>
              <a:t>Limit aerosols </a:t>
            </a:r>
          </a:p>
          <a:p>
            <a:pPr lvl="2"/>
            <a:r>
              <a:rPr lang="en-US" dirty="0" smtClean="0"/>
              <a:t>Trialing use of mask on patient during chest compressions</a:t>
            </a:r>
          </a:p>
          <a:p>
            <a:pPr lvl="2"/>
            <a:r>
              <a:rPr lang="en-US" dirty="0" smtClean="0"/>
              <a:t>Trialing plastic sheet </a:t>
            </a:r>
          </a:p>
          <a:p>
            <a:pPr lvl="2"/>
            <a:r>
              <a:rPr lang="en-US" dirty="0" smtClean="0"/>
              <a:t>Altered airway management</a:t>
            </a:r>
          </a:p>
          <a:p>
            <a:pPr lvl="1"/>
            <a:r>
              <a:rPr lang="en-US" dirty="0" smtClean="0"/>
              <a:t>Limit the number of people in the room</a:t>
            </a:r>
          </a:p>
          <a:p>
            <a:pPr lvl="2"/>
            <a:r>
              <a:rPr lang="en-US" dirty="0" smtClean="0"/>
              <a:t>Lucas Device for automated chest compressions</a:t>
            </a:r>
          </a:p>
          <a:p>
            <a:pPr lvl="2"/>
            <a:r>
              <a:rPr lang="en-US" dirty="0" smtClean="0"/>
              <a:t>Use two way communication technology 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5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 Code Blue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7" y="1278732"/>
            <a:ext cx="5157787" cy="823912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Acute Care Units w/ COVID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7" y="2174789"/>
            <a:ext cx="5157787" cy="42754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Unconscious, not breathing, and/or pulseless:</a:t>
            </a:r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dirty="0" smtClean="0"/>
              <a:t>Activate </a:t>
            </a:r>
            <a:r>
              <a:rPr lang="en-US" b="1" dirty="0" smtClean="0"/>
              <a:t>ADULT CODE </a:t>
            </a:r>
            <a:r>
              <a:rPr lang="en-US" b="1" dirty="0" smtClean="0"/>
              <a:t>BLUE</a:t>
            </a:r>
            <a:endParaRPr lang="en-US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14818"/>
            <a:ext cx="5183188" cy="778301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Critical Care Units w/ COVID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7588" y="2174789"/>
            <a:ext cx="5183188" cy="42754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1200" u="sng" dirty="0" smtClean="0"/>
          </a:p>
          <a:p>
            <a:pPr marL="0" indent="0">
              <a:buNone/>
            </a:pPr>
            <a:r>
              <a:rPr lang="en-US" sz="2400" u="sng" dirty="0" smtClean="0"/>
              <a:t>For </a:t>
            </a:r>
            <a:r>
              <a:rPr lang="en-US" sz="2400" b="1" u="sng" dirty="0"/>
              <a:t>NON URGENT </a:t>
            </a:r>
            <a:r>
              <a:rPr lang="en-US" sz="2400" u="sng" dirty="0" smtClean="0"/>
              <a:t>airway </a:t>
            </a:r>
            <a:r>
              <a:rPr lang="en-US" sz="2400" u="sng" dirty="0"/>
              <a:t>assistance:</a:t>
            </a:r>
            <a:r>
              <a:rPr lang="en-US" sz="2400" dirty="0"/>
              <a:t>  </a:t>
            </a:r>
          </a:p>
          <a:p>
            <a:pPr lvl="0"/>
            <a:r>
              <a:rPr lang="en-US" sz="1800" dirty="0"/>
              <a:t>Notify </a:t>
            </a:r>
            <a:r>
              <a:rPr lang="en-US" sz="1800" dirty="0" smtClean="0"/>
              <a:t>Respiratory Therapist</a:t>
            </a:r>
            <a:endParaRPr lang="en-US" sz="1800" dirty="0"/>
          </a:p>
          <a:p>
            <a:pPr lvl="0"/>
            <a:r>
              <a:rPr lang="en-US" sz="1800" dirty="0"/>
              <a:t>Notify Anesthesia Consult </a:t>
            </a:r>
            <a:endParaRPr lang="en-US" sz="1800" dirty="0" smtClean="0"/>
          </a:p>
          <a:p>
            <a:pPr lvl="0"/>
            <a:r>
              <a:rPr lang="en-US" sz="2400" u="sng" dirty="0" smtClean="0"/>
              <a:t>For </a:t>
            </a:r>
            <a:r>
              <a:rPr lang="en-US" sz="2400" b="1" u="sng" dirty="0"/>
              <a:t>URGENT</a:t>
            </a:r>
            <a:r>
              <a:rPr lang="en-US" sz="2400" u="sng" dirty="0"/>
              <a:t> airway assistance:</a:t>
            </a:r>
            <a:r>
              <a:rPr lang="en-US" sz="2000" u="sng" dirty="0"/>
              <a:t> </a:t>
            </a:r>
            <a:r>
              <a:rPr lang="en-US" sz="1800" dirty="0"/>
              <a:t> </a:t>
            </a:r>
          </a:p>
          <a:p>
            <a:pPr lvl="0"/>
            <a:r>
              <a:rPr lang="en-US" sz="1800" dirty="0"/>
              <a:t>Activate URGENT AIRWAY TEAM by dialing </a:t>
            </a:r>
            <a:endParaRPr lang="en-US" sz="1800" dirty="0" smtClean="0"/>
          </a:p>
          <a:p>
            <a:pPr lvl="0"/>
            <a:r>
              <a:rPr lang="en-US" sz="2400" u="sng" dirty="0" smtClean="0"/>
              <a:t>Cardiorespiratory </a:t>
            </a:r>
            <a:r>
              <a:rPr lang="en-US" sz="2400" u="sng" dirty="0" smtClean="0"/>
              <a:t>Arrest </a:t>
            </a:r>
            <a:r>
              <a:rPr lang="en-US" sz="2400" u="sng" dirty="0" smtClean="0"/>
              <a:t>or </a:t>
            </a:r>
            <a:r>
              <a:rPr lang="en-US" sz="2400" u="sng" dirty="0" smtClean="0"/>
              <a:t>additional assistance needed:</a:t>
            </a:r>
            <a:endParaRPr lang="en-US" sz="2400" u="sng" dirty="0"/>
          </a:p>
          <a:p>
            <a:pPr lvl="0"/>
            <a:r>
              <a:rPr lang="en-US" sz="1800" dirty="0"/>
              <a:t>Activate </a:t>
            </a:r>
            <a:r>
              <a:rPr lang="en-US" sz="1800" b="1" dirty="0"/>
              <a:t>ADULT CODE BLUE</a:t>
            </a:r>
            <a:r>
              <a:rPr lang="en-US" sz="1800" dirty="0"/>
              <a:t> </a:t>
            </a:r>
            <a:r>
              <a:rPr lang="en-US" sz="1800" dirty="0" smtClean="0"/>
              <a:t>to location </a:t>
            </a:r>
          </a:p>
          <a:p>
            <a:pPr lvl="0"/>
            <a:r>
              <a:rPr lang="en-US" sz="1800" dirty="0"/>
              <a:t>E</a:t>
            </a:r>
            <a:r>
              <a:rPr lang="en-US" sz="1800" dirty="0" smtClean="0"/>
              <a:t>ntry </a:t>
            </a:r>
            <a:r>
              <a:rPr lang="en-US" sz="1800" dirty="0"/>
              <a:t>into room will depend on roles that need to </a:t>
            </a:r>
            <a:r>
              <a:rPr lang="en-US" sz="1800" dirty="0" smtClean="0"/>
              <a:t>be filled</a:t>
            </a:r>
          </a:p>
        </p:txBody>
      </p:sp>
    </p:spTree>
    <p:extLst>
      <p:ext uri="{BB962C8B-B14F-4D97-AF65-F5344CB8AC3E}">
        <p14:creationId xmlns:p14="http://schemas.microsoft.com/office/powerpoint/2010/main" val="270268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COVID Code </a:t>
            </a:r>
            <a:r>
              <a:rPr lang="en-US" b="1" dirty="0" smtClean="0"/>
              <a:t>Blue First Responders:</a:t>
            </a:r>
            <a:r>
              <a:rPr lang="en-US" dirty="0"/>
              <a:t/>
            </a:r>
            <a:br>
              <a:rPr lang="en-US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338"/>
            <a:ext cx="10515600" cy="458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/>
              <a:t>“2 in the room</a:t>
            </a:r>
            <a:r>
              <a:rPr lang="en-US" sz="2000" b="1" u="sng" dirty="0" smtClean="0"/>
              <a:t>”  </a:t>
            </a:r>
            <a:r>
              <a:rPr lang="en-US" sz="2000" b="1" u="sng" dirty="0" smtClean="0"/>
              <a:t>Limit </a:t>
            </a:r>
            <a:r>
              <a:rPr lang="en-US" sz="2000" b="1" u="sng" dirty="0" smtClean="0"/>
              <a:t>to 2 area personnel (RN or MD) in room as First Responders:</a:t>
            </a:r>
          </a:p>
          <a:p>
            <a:r>
              <a:rPr lang="en-US" sz="2000" dirty="0" smtClean="0"/>
              <a:t>A Code Blue activation automatically enacts AIRBORNE + CONTACT + EYE PROTECTION</a:t>
            </a:r>
          </a:p>
          <a:p>
            <a:pPr lvl="1"/>
            <a:r>
              <a:rPr lang="en-US" sz="1800" dirty="0" smtClean="0"/>
              <a:t>First Responder:  </a:t>
            </a:r>
            <a:r>
              <a:rPr lang="en-US" sz="2000" b="1" dirty="0" smtClean="0"/>
              <a:t>immediately </a:t>
            </a:r>
            <a:r>
              <a:rPr lang="en-US" sz="2000" b="1" dirty="0" smtClean="0"/>
              <a:t>add appropriate airborne protection before performing any Basic Life Support (BLS) interventions</a:t>
            </a:r>
          </a:p>
          <a:p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Responder dons AIRBORNE + CONTACT + EYE PROTECTION and brings into room:</a:t>
            </a:r>
          </a:p>
          <a:p>
            <a:pPr lvl="1"/>
            <a:r>
              <a:rPr lang="en-US" sz="1800" dirty="0" smtClean="0"/>
              <a:t>AED/Defibrillator + pads</a:t>
            </a:r>
          </a:p>
          <a:p>
            <a:pPr lvl="1"/>
            <a:r>
              <a:rPr lang="en-US" sz="1800" dirty="0" smtClean="0"/>
              <a:t>Backboard</a:t>
            </a:r>
          </a:p>
          <a:p>
            <a:r>
              <a:rPr lang="en-US" sz="2000" dirty="0" smtClean="0"/>
              <a:t>“2 in the room” perform BLS interventions as clinically indicated</a:t>
            </a:r>
          </a:p>
          <a:p>
            <a:pPr lvl="1"/>
            <a:r>
              <a:rPr lang="en-US" sz="1600" b="1" dirty="0" smtClean="0"/>
              <a:t>IF PULSELESS:  </a:t>
            </a:r>
            <a:r>
              <a:rPr lang="en-US" sz="1600" dirty="0" smtClean="0"/>
              <a:t>Chest compressions, early defibrillation of shockable rhythm</a:t>
            </a:r>
          </a:p>
          <a:p>
            <a:pPr lvl="2"/>
            <a:r>
              <a:rPr lang="en-US" sz="1600" dirty="0" smtClean="0"/>
              <a:t>Place surgical mask over patient’s mouth prior to beginning chest compressions</a:t>
            </a:r>
          </a:p>
          <a:p>
            <a:pPr lvl="1"/>
            <a:r>
              <a:rPr lang="en-US" sz="1600" b="1" dirty="0" smtClean="0"/>
              <a:t>IF NOT BREATHING:  </a:t>
            </a:r>
            <a:r>
              <a:rPr lang="en-US" sz="1600" dirty="0" smtClean="0"/>
              <a:t>Bag Mask Ventilation (BMV) </a:t>
            </a:r>
          </a:p>
          <a:p>
            <a:pPr lvl="2"/>
            <a:r>
              <a:rPr lang="en-US" sz="1600" dirty="0" smtClean="0"/>
              <a:t>Ensure THERMOFLO filter is connected to </a:t>
            </a:r>
            <a:r>
              <a:rPr lang="en-US" sz="1600" dirty="0" err="1" smtClean="0"/>
              <a:t>ambu</a:t>
            </a:r>
            <a:r>
              <a:rPr lang="en-US" sz="1600" dirty="0" smtClean="0"/>
              <a:t> bag and </a:t>
            </a:r>
            <a:r>
              <a:rPr lang="en-US" sz="1600" dirty="0" err="1" smtClean="0"/>
              <a:t>ambu</a:t>
            </a:r>
            <a:r>
              <a:rPr lang="en-US" sz="1600" dirty="0" smtClean="0"/>
              <a:t> bag is connected to high flow oxygen</a:t>
            </a:r>
          </a:p>
          <a:p>
            <a:pPr marL="0" indent="0" algn="ctr">
              <a:buNone/>
            </a:pPr>
            <a:r>
              <a:rPr lang="en-US" sz="2000" b="1" dirty="0" smtClean="0"/>
              <a:t>DO NOT PERFORM ANY BLS INTERVENTIONS UNTIL AIRBORNE + CONTACT + EYE PROTECTION IN PLACE</a:t>
            </a:r>
            <a:r>
              <a:rPr lang="en-US" sz="2000" b="1" dirty="0"/>
              <a:t> </a:t>
            </a:r>
            <a:r>
              <a:rPr lang="en-US" sz="2000" b="1" dirty="0" smtClean="0"/>
              <a:t>FOR ANYONE IN 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591" y="3534575"/>
            <a:ext cx="1972203" cy="1554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2376" y="3885650"/>
            <a:ext cx="17438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Thermoflo</a:t>
            </a:r>
            <a:r>
              <a:rPr lang="en-US" sz="1400" dirty="0" smtClean="0"/>
              <a:t> filter attached between bag and mask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599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COVID Code Blue</a:t>
            </a:r>
            <a:br>
              <a:rPr lang="en-US" b="1" dirty="0" smtClean="0"/>
            </a:br>
            <a:r>
              <a:rPr lang="en-US" sz="2800" dirty="0" smtClean="0"/>
              <a:t>Area personnel assist with the following: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9059"/>
            <a:ext cx="10515600" cy="3507904"/>
          </a:xfrm>
        </p:spPr>
        <p:txBody>
          <a:bodyPr>
            <a:normAutofit/>
          </a:bodyPr>
          <a:lstStyle/>
          <a:p>
            <a:r>
              <a:rPr lang="en-US" dirty="0" smtClean="0"/>
              <a:t>Activate Code Blue team by dialing 4-8222</a:t>
            </a:r>
          </a:p>
          <a:p>
            <a:r>
              <a:rPr lang="en-US" dirty="0" smtClean="0"/>
              <a:t>Bring local supply of N95 masks, face shields, and PAPRs (if available) to isolation cart outside of room</a:t>
            </a:r>
          </a:p>
          <a:p>
            <a:r>
              <a:rPr lang="en-US" dirty="0" smtClean="0"/>
              <a:t>Bring local code cart outside of room</a:t>
            </a:r>
          </a:p>
          <a:p>
            <a:r>
              <a:rPr lang="en-US" dirty="0" smtClean="0"/>
              <a:t>Enact </a:t>
            </a:r>
            <a:r>
              <a:rPr lang="en-US" b="1" dirty="0" smtClean="0"/>
              <a:t>GATEKEEPER</a:t>
            </a:r>
            <a:r>
              <a:rPr lang="en-US" dirty="0" smtClean="0"/>
              <a:t> role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Gatekeeper Role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4173"/>
            <a:ext cx="10515600" cy="4092790"/>
          </a:xfrm>
        </p:spPr>
        <p:txBody>
          <a:bodyPr/>
          <a:lstStyle/>
          <a:p>
            <a:pPr lvl="1"/>
            <a:r>
              <a:rPr lang="en-US" dirty="0" smtClean="0"/>
              <a:t>ONLY </a:t>
            </a:r>
            <a:r>
              <a:rPr lang="en-US" dirty="0"/>
              <a:t>ESSENTIAL </a:t>
            </a:r>
            <a:r>
              <a:rPr lang="en-US" dirty="0" smtClean="0"/>
              <a:t>personnel </a:t>
            </a:r>
            <a:r>
              <a:rPr lang="en-US" dirty="0"/>
              <a:t>in room</a:t>
            </a:r>
          </a:p>
          <a:p>
            <a:pPr lvl="1"/>
            <a:r>
              <a:rPr lang="en-US" dirty="0" smtClean="0"/>
              <a:t>Properly don appropriate PPE:  </a:t>
            </a:r>
            <a:r>
              <a:rPr lang="en-US" b="1" dirty="0" smtClean="0"/>
              <a:t>airborne </a:t>
            </a:r>
            <a:r>
              <a:rPr lang="en-US" b="1" dirty="0"/>
              <a:t>+ contact + eye protection</a:t>
            </a:r>
          </a:p>
          <a:p>
            <a:pPr lvl="1"/>
            <a:r>
              <a:rPr lang="en-US" dirty="0"/>
              <a:t>Minimize door opening/closing as </a:t>
            </a:r>
            <a:r>
              <a:rPr lang="en-US" dirty="0" smtClean="0"/>
              <a:t>possible </a:t>
            </a:r>
          </a:p>
          <a:p>
            <a:pPr lvl="1"/>
            <a:r>
              <a:rPr lang="en-US" dirty="0" smtClean="0"/>
              <a:t>Minimize unnecessary equipment entering room</a:t>
            </a:r>
          </a:p>
          <a:p>
            <a:pPr lvl="1"/>
            <a:r>
              <a:rPr lang="en-US" dirty="0" smtClean="0"/>
              <a:t>Ensure </a:t>
            </a:r>
            <a:r>
              <a:rPr lang="en-US" dirty="0"/>
              <a:t>all equipment used </a:t>
            </a:r>
            <a:r>
              <a:rPr lang="en-US" dirty="0" smtClean="0"/>
              <a:t>is </a:t>
            </a:r>
            <a:r>
              <a:rPr lang="en-US" dirty="0"/>
              <a:t>appropriately cleaned prior to exiting room</a:t>
            </a:r>
          </a:p>
          <a:p>
            <a:pPr lvl="1"/>
            <a:r>
              <a:rPr lang="en-US" dirty="0"/>
              <a:t>Ensure all personnel properly doff PPE prior to exiting room</a:t>
            </a:r>
          </a:p>
          <a:p>
            <a:pPr lvl="2"/>
            <a:r>
              <a:rPr lang="en-US" dirty="0" smtClean="0"/>
              <a:t>Observer/ PPE BUDDY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(</a:t>
            </a:r>
            <a:r>
              <a:rPr lang="en-US" dirty="0"/>
              <a:t>VOCERA “PPE BUDDY” or Call 8-4040 to request)</a:t>
            </a:r>
          </a:p>
        </p:txBody>
      </p:sp>
    </p:spTree>
    <p:extLst>
      <p:ext uri="{BB962C8B-B14F-4D97-AF65-F5344CB8AC3E}">
        <p14:creationId xmlns:p14="http://schemas.microsoft.com/office/powerpoint/2010/main" val="352912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Code Blue Responders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28245"/>
              </p:ext>
            </p:extLst>
          </p:nvPr>
        </p:nvGraphicFramePr>
        <p:xfrm>
          <a:off x="838200" y="1347788"/>
          <a:ext cx="10515600" cy="4623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827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350" marR="83350" marT="41670" marB="416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Code Blue Team Leader</a:t>
                      </a:r>
                    </a:p>
                  </a:txBody>
                  <a:tcPr marL="83350" marR="83350" marT="41670" marB="4167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Anesthesia</a:t>
                      </a:r>
                      <a:endParaRPr lang="en-US" sz="1600" dirty="0"/>
                    </a:p>
                  </a:txBody>
                  <a:tcPr marL="83350" marR="83350" marT="41670" marB="4167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Respiratory</a:t>
                      </a:r>
                      <a:r>
                        <a:rPr lang="en-US" sz="1600" baseline="0" dirty="0" smtClean="0"/>
                        <a:t> Care</a:t>
                      </a:r>
                      <a:endParaRPr lang="en-US" sz="1600" dirty="0"/>
                    </a:p>
                  </a:txBody>
                  <a:tcPr marL="83350" marR="83350" marT="41670" marB="4167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Pharmacy</a:t>
                      </a:r>
                      <a:endParaRPr lang="en-US" sz="1600" dirty="0"/>
                    </a:p>
                  </a:txBody>
                  <a:tcPr marL="83350" marR="83350" marT="41670" marB="41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3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ENTERS ROOM?</a:t>
                      </a:r>
                    </a:p>
                    <a:p>
                      <a:pPr marL="0" algn="l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50" marR="83350" marT="41670" marB="4167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50" marR="83350" marT="41670" marB="416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L="83350" marR="83350" marT="41670" marB="416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L="83350" marR="83350" marT="41670" marB="416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marL="83350" marR="83350" marT="41670" marB="416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88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PPE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50" marR="83350" marT="41670" marB="4167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Airborne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Contact + Eye Protection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50" marR="83350" marT="41670" marB="416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Airborne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Contact + Eye Protection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PAPR Preferred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50" marR="83350" marT="41670" marB="416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Airborne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Contact + Eye Protection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PAPR Preferred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50" marR="83350" marT="41670" marB="4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Mask &amp;</a:t>
                      </a:r>
                    </a:p>
                    <a:p>
                      <a:pPr algn="ctr"/>
                      <a:r>
                        <a:rPr lang="en-US" sz="1600" dirty="0" smtClean="0"/>
                        <a:t>Gloves Only</a:t>
                      </a:r>
                      <a:endParaRPr lang="en-US" sz="1600" dirty="0"/>
                    </a:p>
                  </a:txBody>
                  <a:tcPr marL="83350" marR="83350" marT="41670" marB="4167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9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BRINGS TO LOCATION</a:t>
                      </a:r>
                    </a:p>
                  </a:txBody>
                  <a:tcPr marL="83350" marR="83350" marT="41670" marB="4167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marL="83350" marR="83350" marT="41670" marB="416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FF0000"/>
                          </a:solidFill>
                        </a:rPr>
                        <a:t>COVID Response </a:t>
                      </a:r>
                      <a:r>
                        <a:rPr lang="en-US" sz="1600" b="1" i="0" baseline="0" dirty="0" smtClean="0">
                          <a:solidFill>
                            <a:srgbClr val="FF0000"/>
                          </a:solidFill>
                        </a:rPr>
                        <a:t>Bag</a:t>
                      </a:r>
                      <a:endParaRPr lang="en-US" sz="16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83350" marR="83350" marT="41670" marB="416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83350" marR="83350" marT="41670" marB="416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83350" marR="83350" marT="41670" marB="4167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80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RESPONSIBILITIES</a:t>
                      </a:r>
                    </a:p>
                  </a:txBody>
                  <a:tcPr marL="83350" marR="83350" marT="41670" marB="4167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 BLS and ACLS protocols</a:t>
                      </a:r>
                    </a:p>
                  </a:txBody>
                  <a:tcPr marL="83350" marR="83350" marT="41670" marB="416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Perform</a:t>
                      </a:r>
                      <a:r>
                        <a:rPr lang="en-US" sz="1600" i="0" baseline="0" dirty="0" smtClean="0"/>
                        <a:t> airway interventions</a:t>
                      </a:r>
                      <a:endParaRPr lang="en-US" sz="1600" i="0" dirty="0"/>
                    </a:p>
                  </a:txBody>
                  <a:tcPr marL="83350" marR="83350" marT="41670" marB="416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Bring into</a:t>
                      </a:r>
                      <a:r>
                        <a:rPr lang="en-US" sz="1400" b="1" baseline="0" dirty="0" smtClean="0"/>
                        <a:t> room:  </a:t>
                      </a:r>
                      <a:r>
                        <a:rPr lang="en-US" sz="1400" baseline="0" dirty="0" err="1" smtClean="0"/>
                        <a:t>ambu</a:t>
                      </a:r>
                      <a:r>
                        <a:rPr lang="en-US" sz="1400" baseline="0" dirty="0" smtClean="0"/>
                        <a:t> bag + filter (if not present)</a:t>
                      </a:r>
                      <a:endParaRPr lang="en-US" sz="1400" dirty="0" smtClean="0"/>
                    </a:p>
                    <a:p>
                      <a:pPr algn="l"/>
                      <a:r>
                        <a:rPr lang="en-US" sz="1400" dirty="0" smtClean="0"/>
                        <a:t>Assist with airway interventions</a:t>
                      </a:r>
                    </a:p>
                  </a:txBody>
                  <a:tcPr marL="83350" marR="83350" marT="41670" marB="416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Prepare requested medications</a:t>
                      </a:r>
                      <a:endParaRPr lang="en-US" sz="1600" dirty="0"/>
                    </a:p>
                  </a:txBody>
                  <a:tcPr marL="83350" marR="83350" marT="41670" marB="4167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728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Airway Management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624"/>
            <a:ext cx="10515600" cy="4582339"/>
          </a:xfrm>
        </p:spPr>
        <p:txBody>
          <a:bodyPr>
            <a:normAutofit/>
          </a:bodyPr>
          <a:lstStyle/>
          <a:p>
            <a:r>
              <a:rPr lang="en-US" dirty="0" smtClean="0"/>
              <a:t>Surgical mask or plastic sheet over patient’s mouth when initiating chest compressions</a:t>
            </a:r>
          </a:p>
          <a:p>
            <a:r>
              <a:rPr lang="en-US" dirty="0" smtClean="0"/>
              <a:t>Consider compression only CPR until appropriate HME filter available Intubate early</a:t>
            </a:r>
          </a:p>
          <a:p>
            <a:pPr lvl="1"/>
            <a:r>
              <a:rPr lang="en-US" dirty="0" smtClean="0"/>
              <a:t>Minimize bridging with HFNC or NIPPV</a:t>
            </a:r>
          </a:p>
          <a:p>
            <a:pPr lvl="1"/>
            <a:r>
              <a:rPr lang="en-US" dirty="0" smtClean="0"/>
              <a:t>Most experienced </a:t>
            </a:r>
            <a:r>
              <a:rPr lang="en-US" dirty="0" err="1" smtClean="0"/>
              <a:t>laryngoscopist</a:t>
            </a:r>
            <a:endParaRPr lang="en-US" dirty="0" smtClean="0"/>
          </a:p>
          <a:p>
            <a:pPr lvl="1"/>
            <a:r>
              <a:rPr lang="en-US" dirty="0" smtClean="0"/>
              <a:t>Ensure hydrophobic filter in place for </a:t>
            </a:r>
            <a:r>
              <a:rPr lang="en-US" dirty="0" err="1" smtClean="0"/>
              <a:t>preoxygenation</a:t>
            </a:r>
            <a:r>
              <a:rPr lang="en-US" dirty="0" smtClean="0"/>
              <a:t> +/- BMV</a:t>
            </a:r>
          </a:p>
          <a:p>
            <a:pPr lvl="1"/>
            <a:r>
              <a:rPr lang="en-US" dirty="0" smtClean="0"/>
              <a:t>Consider Video laryngoscopy</a:t>
            </a:r>
          </a:p>
          <a:p>
            <a:pPr lvl="1"/>
            <a:r>
              <a:rPr lang="en-US" dirty="0" smtClean="0"/>
              <a:t>HOLD COMPRESSIONS DURING INTUBATION until cuff inflated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778" y="4008169"/>
            <a:ext cx="2168794" cy="216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8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1315</Words>
  <Application>Microsoft Office PowerPoint</Application>
  <PresentationFormat>Widescreen</PresentationFormat>
  <Paragraphs>233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Lato Regular</vt:lpstr>
      <vt:lpstr>Wingdings</vt:lpstr>
      <vt:lpstr>Office Theme</vt:lpstr>
      <vt:lpstr>PowerPoint Presentation</vt:lpstr>
      <vt:lpstr>What is the same? </vt:lpstr>
      <vt:lpstr>What is different? </vt:lpstr>
      <vt:lpstr>COVID Code Blue</vt:lpstr>
      <vt:lpstr>COVID Code Blue First Responders: </vt:lpstr>
      <vt:lpstr>COVID Code Blue Area personnel assist with the following:</vt:lpstr>
      <vt:lpstr>Gatekeeper Role</vt:lpstr>
      <vt:lpstr>Code Blue Responders</vt:lpstr>
      <vt:lpstr>Airway Management Principles</vt:lpstr>
      <vt:lpstr>Airway, continued</vt:lpstr>
      <vt:lpstr>Anesthesia COVID Response Bag Anesthesia takes to all Adult Code Blue responses</vt:lpstr>
      <vt:lpstr>Code Blue RN Responders</vt:lpstr>
      <vt:lpstr>COVID Code Blue Response Bag MICU CPRN takes to ALL Adult Code Blue Activations </vt:lpstr>
      <vt:lpstr>InTouch Cart + iPad MICU CPRN takes to all Adult Code Blue activations</vt:lpstr>
      <vt:lpstr>RRT Response Bag, iPad w/ Full Code Pro 12K Responders take to ALL Adult Code Blue Activations</vt:lpstr>
      <vt:lpstr>Doffing and Transport</vt:lpstr>
    </vt:vector>
  </TitlesOfParts>
  <Company>OHSU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 Lum</dc:creator>
  <cp:lastModifiedBy>Miko Enomoto</cp:lastModifiedBy>
  <cp:revision>77</cp:revision>
  <cp:lastPrinted>2020-04-05T23:43:51Z</cp:lastPrinted>
  <dcterms:created xsi:type="dcterms:W3CDTF">2020-03-25T22:54:15Z</dcterms:created>
  <dcterms:modified xsi:type="dcterms:W3CDTF">2020-04-07T20:50:20Z</dcterms:modified>
</cp:coreProperties>
</file>