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59" r:id="rId3"/>
    <p:sldId id="256" r:id="rId4"/>
    <p:sldId id="269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45" autoAdjust="0"/>
    <p:restoredTop sz="59717" autoAdjust="0"/>
  </p:normalViewPr>
  <p:slideViewPr>
    <p:cSldViewPr snapToGrid="0">
      <p:cViewPr varScale="1">
        <p:scale>
          <a:sx n="39" d="100"/>
          <a:sy n="39" d="100"/>
        </p:scale>
        <p:origin x="6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11201-1E67-4F9D-AD39-D8EE677F2DA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CCBF7-E5B2-46E2-9B17-E53240796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92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CCBF7-E5B2-46E2-9B17-E53240796D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0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CCBF7-E5B2-46E2-9B17-E53240796D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91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1E243-0138-4680-A46E-24BD267FC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2E665-9130-4AAF-8028-9E9D07833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B860D-C1D9-429A-80FB-05449E86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3C6D-2FDB-41F9-91ED-38F8FC76A51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E3DCB-7AD1-4A22-8B04-4547DCBAB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1E219-D0DC-4A99-B5A4-781CD735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2B-E04B-4C23-B753-06A6C9BF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0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12AA4-D964-4172-86FF-BA1BC92D0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AB27D2-C4AE-47F3-A615-63C281780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38983-6BF9-42A8-AF53-1B0E12B8C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3C6D-2FDB-41F9-91ED-38F8FC76A51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73BD1-04FC-4374-87E1-477EC9A10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EBC1E-27E8-43A4-B69B-409EED5F0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2B-E04B-4C23-B753-06A6C9BF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9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B28EA9-92F5-4E4E-9268-BE97A70C5C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174DB0-A895-4152-AE29-D45C969ED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AA237-98EC-40F3-8F08-13712B886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3C6D-2FDB-41F9-91ED-38F8FC76A51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C9EF2-F298-48BF-8C11-B43D27138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A7CBD-1F04-4090-836C-5A7080CD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2B-E04B-4C23-B753-06A6C9BF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3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87D03-2FE7-45CB-9B91-6FAF85C4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C7BE0-9457-4DB0-B886-9234CDAA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5B8AD-6BA5-440D-AED2-9B55AB87A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3C6D-2FDB-41F9-91ED-38F8FC76A51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85532-6510-49C7-BCFE-936BA1369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689A2-6296-4E20-B244-6ED7AEFEA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2B-E04B-4C23-B753-06A6C9BF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4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76CAF-236D-4D8D-A452-7952CA2EF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089E45-EDBE-4C3F-8FB8-AD5B3C5EC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E4AEA-DC33-4E17-8125-6A6D06D02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3C6D-2FDB-41F9-91ED-38F8FC76A51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DD5F3-F047-4E81-A5D6-4A4A05CF8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AEF4C-4B31-4733-9476-939A0F58C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2B-E04B-4C23-B753-06A6C9BF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4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30E12-EBCD-4EF5-B1AD-3AF7BE181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A82EA-AC39-45DB-AF0E-DCC05BF990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62CDD-9874-401E-ADAE-639EFEF41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C16A6-E8CC-44D6-A8D3-A9E18E318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3C6D-2FDB-41F9-91ED-38F8FC76A51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C0374-CE90-4B2B-9B92-4715C596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C495E-386B-4DF5-8108-BEDA46E21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2B-E04B-4C23-B753-06A6C9BF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9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C2D01-7492-48E1-9072-5C971DF4B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A8D7F-B3C8-4308-B73C-22FA1CBAE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E9389A-2DF8-4DE1-B7C2-CC67AEB7A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3DA6FA-AB3B-424F-BA48-3655521A8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1E9F71-B5AE-4A3B-A94E-ADB3A23349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0C7FF8-E88B-4DDE-A976-C6D05EDCB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3C6D-2FDB-41F9-91ED-38F8FC76A51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442B08-1047-4082-BB46-2A79D46F0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23AD80-4418-44A5-A6CE-0BDFB1927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2B-E04B-4C23-B753-06A6C9BF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7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E7065-8227-4E0E-9653-9D4E64119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C263D8-2BD8-478A-BAE5-A8C637252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3C6D-2FDB-41F9-91ED-38F8FC76A51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53E3C9-B463-4981-B4E8-05838D7B5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262DA8-E7F5-4EEA-93C3-82C381C2B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2B-E04B-4C23-B753-06A6C9BF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0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AE2BD-3475-4637-BC34-318F21FFB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3C6D-2FDB-41F9-91ED-38F8FC76A51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AA5F96-4DBE-44B1-ABB1-3E9DD883F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54A65-F246-4E62-B825-9E8135385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2B-E04B-4C23-B753-06A6C9BF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5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CFFE0-AB63-4790-B1EF-304927605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55C73-3050-49EB-A72B-236C86B5B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2E9C34-34E2-4449-A8EA-D1FB34403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ADBB8-ABD9-494F-BA85-413DB94FC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3C6D-2FDB-41F9-91ED-38F8FC76A51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99D0B-4CA6-45CD-B22C-BED0C17B3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7841D-8319-424A-A27C-379AE9033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2B-E04B-4C23-B753-06A6C9BF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EF5BA-D145-4500-B21C-FDCCE2860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AB203D-EF23-4D47-8839-53F66CB474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D9451-B80D-4315-8ADD-4ED1E7706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F3A58F-26FC-4902-B530-DEF8475C2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3C6D-2FDB-41F9-91ED-38F8FC76A51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0BBD3-C6D9-474E-9F5A-DF944F653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34819-482D-4C7E-AE27-6F867EFBA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C12B-E04B-4C23-B753-06A6C9BF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9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57000">
              <a:schemeClr val="accent2">
                <a:lumMod val="40000"/>
                <a:lumOff val="60000"/>
              </a:schemeClr>
            </a:gs>
            <a:gs pos="85000">
              <a:schemeClr val="accent2">
                <a:lumMod val="60000"/>
                <a:lumOff val="40000"/>
              </a:schemeClr>
            </a:gs>
            <a:gs pos="98000">
              <a:schemeClr val="accent2">
                <a:alpha val="86000"/>
                <a:lumMod val="77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A87339-430A-4FB2-AD20-D8CDAAC0B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F88DB-CBB2-449E-AC05-2E65A9EE7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332CA-D1CC-4BC7-93D4-A866BD9F0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33C6D-2FDB-41F9-91ED-38F8FC76A51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1A99B-D8BA-4282-BBDB-73B04D3387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CFB25-7F84-456B-B49F-599FA4304E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7C12B-E04B-4C23-B753-06A6C9BF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7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3.safelinks.protection.outlook.com/?url=https%3A%2F%2Fdrive.google.com%2Fdrive%2Ffolders%2F1VZZPpQUZ6LtH1CnmIY9YZFqBCDooUG5k%3Fusp%3Dsharing&amp;data=02%7C01%7C%7C5e37a1a36e964e81d1f608d7ce717d45%7C8ffc5ea6dcec475495d8337958ecb2fc%7C0%7C0%7C637204859157023407&amp;sdata=bAKOGs7mesR2zzuhZOJLkxqPlP29q69iw1jvxtpfXl0%3D&amp;reserved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a-long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01.safelinks.protection.outlook.com/?url=https%3A%2F%2Fdrive.google.com%2Fdrive%2Ffolders%2F1VZZPpQUZ6LtH1CnmIY9YZFqBCDooUG5k%3Fusp%3Dsharing&amp;data=02%7C01%7CLVanderw%40lhs.org%7C6f9a7620af2f4e5dfb1e08d7cd41167d%7C3683988d7d404338bf200b5dd13f4301%7C0%7C0%7C637203551765804335&amp;sdata=iCkFjreI%2FQyCJL%2B8A92CyVkFArLtbdHo07ruAjUt03s%3D&amp;reserved=0" TargetMode="External"/><Relationship Id="rId5" Type="http://schemas.openxmlformats.org/officeDocument/2006/relationships/hyperlink" Target="https://www.amronintl.com/amron-international-8891-03-oxygen-treatment-hood-assembly-with-untrimmed-silicone-neck-seal.html" TargetMode="External"/><Relationship Id="rId4" Type="http://schemas.openxmlformats.org/officeDocument/2006/relationships/hyperlink" Target="https://www.sea-long.com/?gclid=EAIaIQobChMIhe25lr7D6AIVENVkCh3aTgCCEAAYASAAEgL-3PD_Bw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OFRRmail@gmail.com" TargetMode="External"/><Relationship Id="rId2" Type="http://schemas.openxmlformats.org/officeDocument/2006/relationships/hyperlink" Target="https://nam03.safelinks.protection.outlook.com/?url=https%3A%2F%2Fdrive.google.com%2Fdrive%2Ffolders%2F1VZZPpQUZ6LtH1CnmIY9YZFqBCDooUG5k%3Fusp%3Dsharing&amp;data=02%7C01%7C%7C5e37a1a36e964e81d1f608d7ce717d45%7C8ffc5ea6dcec475495d8337958ecb2fc%7C0%7C0%7C637204859157023407&amp;sdata=bAKOGs7mesR2zzuhZOJLkxqPlP29q69iw1jvxtpfXl0%3D&amp;reserved=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regonstate.qualtrics.com/jfe/form/SV_cRSSLtmDCAGW26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225F1-13E0-4A6F-BD1B-4BC18DC1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Update Helmet Noninvasive Ventilation</a:t>
            </a:r>
            <a:br>
              <a:rPr lang="en-US" b="1" dirty="0"/>
            </a:br>
            <a:r>
              <a:rPr lang="en-US" sz="2000" b="1" dirty="0"/>
              <a:t>J. Gotchall, MD</a:t>
            </a:r>
            <a:br>
              <a:rPr lang="en-US" sz="2000" b="1" dirty="0"/>
            </a:br>
            <a:r>
              <a:rPr lang="en-US" sz="2000" b="1" dirty="0"/>
              <a:t>Mar. 31, 2020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160F5-9EBA-40F6-83DD-9816C7D89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This is keeping it short, giving you resources</a:t>
            </a:r>
          </a:p>
          <a:p>
            <a:pPr lvl="1"/>
            <a:r>
              <a:rPr lang="en-US" b="1" dirty="0"/>
              <a:t>	</a:t>
            </a:r>
          </a:p>
          <a:p>
            <a:r>
              <a:rPr lang="en-US" b="1" dirty="0"/>
              <a:t>Helmet Noninvasive Ventilation, Italian model</a:t>
            </a:r>
          </a:p>
          <a:p>
            <a:pPr lvl="1"/>
            <a:r>
              <a:rPr lang="en-US" b="1" dirty="0"/>
              <a:t>Don’t think of HNIV as BiPAP/CPAP</a:t>
            </a:r>
          </a:p>
          <a:p>
            <a:pPr lvl="1"/>
            <a:r>
              <a:rPr lang="en-US" b="1" dirty="0"/>
              <a:t>Do think of HNIV as Big Mixing Chamber with</a:t>
            </a:r>
          </a:p>
          <a:p>
            <a:pPr lvl="2"/>
            <a:r>
              <a:rPr lang="en-US" b="1" dirty="0"/>
              <a:t>High Flow Oxygen (FiO2 ~ 73%) and </a:t>
            </a:r>
          </a:p>
          <a:p>
            <a:pPr lvl="2"/>
            <a:r>
              <a:rPr lang="en-US" b="1" dirty="0"/>
              <a:t>PEEP 5-20 cm and</a:t>
            </a:r>
          </a:p>
          <a:p>
            <a:pPr lvl="2"/>
            <a:r>
              <a:rPr lang="en-US" b="1" dirty="0"/>
              <a:t>Expiratory Limb Filter.</a:t>
            </a:r>
          </a:p>
          <a:p>
            <a:pPr lvl="1"/>
            <a:r>
              <a:rPr lang="en-US" b="1" dirty="0"/>
              <a:t>Less particle droplet dispersion than HFNC or facemask interface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616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B02D3-7FAC-4D7C-99D8-F55F0647B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hlinkClick r:id="rId3"/>
              </a:rPr>
              <a:t>How to do this linked here</a:t>
            </a:r>
            <a:endParaRPr lang="en-US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ADDAED8-8A0F-4490-AB88-0AF5770C73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8144" y="1520825"/>
            <a:ext cx="7735712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51D6F4F-4B62-43DE-A5EF-8951DC801E26}"/>
              </a:ext>
            </a:extLst>
          </p:cNvPr>
          <p:cNvSpPr txBox="1"/>
          <p:nvPr/>
        </p:nvSpPr>
        <p:spPr>
          <a:xfrm>
            <a:off x="2480734" y="6123543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Screenshot of 8-bed HNIV ICU in Italy, Today Show, March 21, 2020</a:t>
            </a:r>
          </a:p>
        </p:txBody>
      </p:sp>
    </p:spTree>
    <p:extLst>
      <p:ext uri="{BB962C8B-B14F-4D97-AF65-F5344CB8AC3E}">
        <p14:creationId xmlns:p14="http://schemas.microsoft.com/office/powerpoint/2010/main" val="185166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D64090-CCC8-4E34-A28B-65E1A2DB8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01523"/>
          </a:xfrm>
        </p:spPr>
        <p:txBody>
          <a:bodyPr/>
          <a:lstStyle/>
          <a:p>
            <a:pPr algn="ctr"/>
            <a:r>
              <a:rPr lang="en-US" b="1" dirty="0"/>
              <a:t>Materials List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9B1E4788-7DC2-490E-ACFF-F85649567A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222825"/>
              </p:ext>
            </p:extLst>
          </p:nvPr>
        </p:nvGraphicFramePr>
        <p:xfrm>
          <a:off x="838200" y="741538"/>
          <a:ext cx="10283889" cy="5321692"/>
        </p:xfrm>
        <a:graphic>
          <a:graphicData uri="http://schemas.openxmlformats.org/drawingml/2006/table">
            <a:tbl>
              <a:tblPr/>
              <a:tblGrid>
                <a:gridCol w="1411513">
                  <a:extLst>
                    <a:ext uri="{9D8B030D-6E8A-4147-A177-3AD203B41FA5}">
                      <a16:colId xmlns:a16="http://schemas.microsoft.com/office/drawing/2014/main" val="2790650575"/>
                    </a:ext>
                  </a:extLst>
                </a:gridCol>
                <a:gridCol w="1992726">
                  <a:extLst>
                    <a:ext uri="{9D8B030D-6E8A-4147-A177-3AD203B41FA5}">
                      <a16:colId xmlns:a16="http://schemas.microsoft.com/office/drawing/2014/main" val="57612131"/>
                    </a:ext>
                  </a:extLst>
                </a:gridCol>
                <a:gridCol w="2692552">
                  <a:extLst>
                    <a:ext uri="{9D8B030D-6E8A-4147-A177-3AD203B41FA5}">
                      <a16:colId xmlns:a16="http://schemas.microsoft.com/office/drawing/2014/main" val="480860682"/>
                    </a:ext>
                  </a:extLst>
                </a:gridCol>
                <a:gridCol w="1625021">
                  <a:extLst>
                    <a:ext uri="{9D8B030D-6E8A-4147-A177-3AD203B41FA5}">
                      <a16:colId xmlns:a16="http://schemas.microsoft.com/office/drawing/2014/main" val="2696254926"/>
                    </a:ext>
                  </a:extLst>
                </a:gridCol>
                <a:gridCol w="1186147">
                  <a:extLst>
                    <a:ext uri="{9D8B030D-6E8A-4147-A177-3AD203B41FA5}">
                      <a16:colId xmlns:a16="http://schemas.microsoft.com/office/drawing/2014/main" val="494916374"/>
                    </a:ext>
                  </a:extLst>
                </a:gridCol>
                <a:gridCol w="1375930">
                  <a:extLst>
                    <a:ext uri="{9D8B030D-6E8A-4147-A177-3AD203B41FA5}">
                      <a16:colId xmlns:a16="http://schemas.microsoft.com/office/drawing/2014/main" val="1002171637"/>
                    </a:ext>
                  </a:extLst>
                </a:gridCol>
              </a:tblGrid>
              <a:tr h="379311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 dirty="0">
                          <a:effectLst/>
                        </a:rPr>
                        <a:t>DEVICE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>
                          <a:effectLst/>
                        </a:rPr>
                        <a:t>Components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>
                          <a:effectLst/>
                        </a:rPr>
                        <a:t>Description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>
                          <a:effectLst/>
                        </a:rPr>
                        <a:t>Resource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>
                          <a:effectLst/>
                        </a:rPr>
                        <a:t>Cost, estimate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>
                          <a:effectLst/>
                        </a:rPr>
                        <a:t>Comment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70553"/>
                  </a:ext>
                </a:extLst>
              </a:tr>
              <a:tr h="379311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 u="sng" dirty="0">
                          <a:solidFill>
                            <a:srgbClr val="1155CC"/>
                          </a:solidFill>
                          <a:effectLst/>
                          <a:hlinkClick r:id="rId3"/>
                        </a:rPr>
                        <a:t>Sea-Long Helmet</a:t>
                      </a:r>
                      <a:endParaRPr lang="en-US" sz="1400" b="1" u="sng" dirty="0">
                        <a:solidFill>
                          <a:srgbClr val="1155CC"/>
                        </a:solidFill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>
                          <a:effectLst/>
                        </a:rPr>
                        <a:t>Sea-Long Helmet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Helmet Oxygen Tent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u="sng">
                          <a:solidFill>
                            <a:srgbClr val="1155CC"/>
                          </a:solidFill>
                          <a:effectLst/>
                          <a:hlinkClick r:id="rId4"/>
                        </a:rPr>
                        <a:t>at www.Sea-Long.com</a:t>
                      </a:r>
                      <a:endParaRPr lang="en-US" sz="1400" u="sng">
                        <a:solidFill>
                          <a:srgbClr val="1155CC"/>
                        </a:solidFill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Tested, backorder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940763"/>
                  </a:ext>
                </a:extLst>
              </a:tr>
              <a:tr h="556650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 err="1">
                          <a:effectLst/>
                        </a:rPr>
                        <a:t>Amron</a:t>
                      </a:r>
                      <a:r>
                        <a:rPr lang="en-US" sz="1400" dirty="0">
                          <a:effectLst/>
                        </a:rPr>
                        <a:t> Helmet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u="sng" dirty="0">
                          <a:solidFill>
                            <a:srgbClr val="1155CC"/>
                          </a:solidFill>
                          <a:effectLst/>
                          <a:hlinkClick r:id="rId5"/>
                        </a:rPr>
                        <a:t>Amron Helmet</a:t>
                      </a:r>
                      <a:endParaRPr lang="en-US" sz="1400" u="sng" dirty="0">
                        <a:solidFill>
                          <a:srgbClr val="1155CC"/>
                        </a:solidFill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Helmet Oxygen Tent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u="sng">
                          <a:solidFill>
                            <a:srgbClr val="1155CC"/>
                          </a:solidFill>
                          <a:effectLst/>
                          <a:hlinkClick r:id="rId5"/>
                        </a:rPr>
                        <a:t>at www.amronintle.com</a:t>
                      </a:r>
                      <a:endParaRPr lang="en-US" sz="1400" u="sng">
                        <a:solidFill>
                          <a:srgbClr val="1155CC"/>
                        </a:solidFill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076134"/>
                  </a:ext>
                </a:extLst>
              </a:tr>
              <a:tr h="212733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70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664882"/>
                  </a:ext>
                </a:extLst>
              </a:tr>
              <a:tr h="379311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70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 dirty="0">
                          <a:effectLst/>
                        </a:rPr>
                        <a:t>Wall Gas Source, High Flow</a:t>
                      </a:r>
                    </a:p>
                  </a:txBody>
                  <a:tcPr marL="0" marR="0" marT="10541" marB="10541" anchor="b">
                    <a:lnL w="9525" cap="flat" cmpd="sng" algn="ctr">
                      <a:solidFill>
                        <a:srgbClr val="6070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70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7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366832"/>
                  </a:ext>
                </a:extLst>
              </a:tr>
              <a:tr h="733989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 dirty="0">
                          <a:effectLst/>
                        </a:rPr>
                        <a:t>Inspiratory Limb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(3) Gas Regulators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(2) Oxygen (flush)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7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(1) Medical Gas (flush)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407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7E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627270"/>
                  </a:ext>
                </a:extLst>
              </a:tr>
              <a:tr h="379311"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(3) Oxygen Tubing (7-foot)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$1 / ea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824294"/>
                  </a:ext>
                </a:extLst>
              </a:tr>
              <a:tr h="379311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(1) length standard </a:t>
                      </a:r>
                      <a:r>
                        <a:rPr lang="en-US" sz="1400" dirty="0" err="1">
                          <a:effectLst/>
                        </a:rPr>
                        <a:t>corragated</a:t>
                      </a:r>
                      <a:r>
                        <a:rPr lang="en-US" sz="1400" dirty="0">
                          <a:effectLst/>
                        </a:rPr>
                        <a:t> tubing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$0.18 / ft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754722"/>
                  </a:ext>
                </a:extLst>
              </a:tr>
              <a:tr h="379311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(1) Concha Tube Adapter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Hudson RCI 384-00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$2 / ea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053913"/>
                  </a:ext>
                </a:extLst>
              </a:tr>
              <a:tr h="556650"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(2) Oxygen enrichment attachment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 err="1">
                          <a:effectLst/>
                        </a:rPr>
                        <a:t>Respirionics</a:t>
                      </a:r>
                      <a:r>
                        <a:rPr lang="en-US" sz="1400" dirty="0">
                          <a:effectLst/>
                        </a:rPr>
                        <a:t> 312710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$5-7 / ea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830027"/>
                  </a:ext>
                </a:extLst>
              </a:tr>
              <a:tr h="379311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r-FR" sz="1400">
                          <a:effectLst/>
                        </a:rPr>
                        <a:t>(1) 15 mm I.D./22 mm O.D. adapter 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$0.44 / ea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724287"/>
                  </a:ext>
                </a:extLst>
              </a:tr>
              <a:tr h="379311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 b="1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400">
                          <a:effectLst/>
                        </a:rPr>
                        <a:t>Humidity (optional, intermittent)</a:t>
                      </a: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15812" marR="15812" marT="10541" marB="1054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528843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23C8035-C5C4-4719-B3CC-3F9C676E6AA0}"/>
              </a:ext>
            </a:extLst>
          </p:cNvPr>
          <p:cNvSpPr txBox="1"/>
          <p:nvPr/>
        </p:nvSpPr>
        <p:spPr>
          <a:xfrm>
            <a:off x="2882363" y="6334657"/>
            <a:ext cx="8749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Just a sample, more complete list on my Google Drive folder </a:t>
            </a:r>
            <a:r>
              <a:rPr lang="en-US" b="1" dirty="0">
                <a:hlinkClick r:id="rId6"/>
              </a:rPr>
              <a:t>linked here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806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2D519-21A6-4030-BB92-C39A29FE4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Supply Chain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54F1E-6CCB-405F-8DCD-F170418F9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“Just in time inventory” makes little sense for resp or PPE today</a:t>
            </a:r>
          </a:p>
          <a:p>
            <a:pPr lvl="1"/>
            <a:r>
              <a:rPr lang="en-US" b="1" dirty="0"/>
              <a:t>Orders drive production</a:t>
            </a:r>
          </a:p>
          <a:p>
            <a:pPr lvl="1"/>
            <a:r>
              <a:rPr lang="en-US" b="1" dirty="0"/>
              <a:t>Expedite w/ Prepaid Orders</a:t>
            </a:r>
          </a:p>
          <a:p>
            <a:pPr lvl="1"/>
            <a:r>
              <a:rPr lang="en-US" b="1" dirty="0"/>
              <a:t>Remember: DME/Resp equipment is “durable”</a:t>
            </a:r>
            <a:br>
              <a:rPr lang="en-US" b="1" dirty="0"/>
            </a:br>
            <a:r>
              <a:rPr lang="en-US" b="1" dirty="0"/>
              <a:t>    Resp equipment generally nonperishables with long shelf life</a:t>
            </a:r>
          </a:p>
          <a:p>
            <a:pPr lvl="1"/>
            <a:r>
              <a:rPr lang="en-US" b="1" dirty="0"/>
              <a:t>Maybe hospitals/states can redistribute surplus to areas of need</a:t>
            </a:r>
          </a:p>
          <a:p>
            <a:pPr lvl="1"/>
            <a:r>
              <a:rPr lang="en-US" b="1" dirty="0"/>
              <a:t>Anticipate shortages in</a:t>
            </a:r>
          </a:p>
          <a:p>
            <a:pPr lvl="2"/>
            <a:r>
              <a:rPr lang="en-US" sz="2400" b="1" dirty="0"/>
              <a:t>Ventilators</a:t>
            </a:r>
          </a:p>
          <a:p>
            <a:pPr lvl="2"/>
            <a:r>
              <a:rPr lang="en-US" sz="2400" b="1" dirty="0"/>
              <a:t>Helmets</a:t>
            </a:r>
          </a:p>
          <a:p>
            <a:pPr lvl="2"/>
            <a:r>
              <a:rPr lang="en-US" sz="2400" b="1" dirty="0"/>
              <a:t>PEEP valves</a:t>
            </a:r>
          </a:p>
          <a:p>
            <a:pPr lvl="2"/>
            <a:r>
              <a:rPr lang="en-US" sz="2400" b="1" dirty="0"/>
              <a:t>Other oxygen circuit supplies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1208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03EE8-8792-4AC5-8250-E4A20A2F8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2F4C9-CA85-4B87-AB30-26FC8A36C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9816"/>
            <a:ext cx="10515600" cy="4867147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Happy to discuss</a:t>
            </a:r>
          </a:p>
          <a:p>
            <a:pPr lvl="1"/>
            <a:endParaRPr lang="en-US" b="1" dirty="0"/>
          </a:p>
          <a:p>
            <a:r>
              <a:rPr lang="en-US" b="1" dirty="0">
                <a:hlinkClick r:id="rId2"/>
              </a:rPr>
              <a:t>Google Drive Folder with details linked here</a:t>
            </a:r>
            <a:endParaRPr lang="en-US" b="1" dirty="0"/>
          </a:p>
          <a:p>
            <a:pPr lvl="1"/>
            <a:r>
              <a:rPr lang="en-US" b="1" dirty="0"/>
              <a:t>Work in progress</a:t>
            </a:r>
          </a:p>
          <a:p>
            <a:pPr lvl="1"/>
            <a:r>
              <a:rPr lang="en-US" b="1" dirty="0"/>
              <a:t>Expect iterations</a:t>
            </a:r>
          </a:p>
          <a:p>
            <a:pPr lvl="1"/>
            <a:endParaRPr lang="en-US" b="1" dirty="0"/>
          </a:p>
          <a:p>
            <a:r>
              <a:rPr lang="en-US" b="1" dirty="0"/>
              <a:t>Send us your results and experiences! </a:t>
            </a:r>
            <a:r>
              <a:rPr lang="en-US" b="1" dirty="0">
                <a:solidFill>
                  <a:srgbClr val="7030A0"/>
                </a:solidFill>
                <a:hlinkClick r:id="rId3"/>
              </a:rPr>
              <a:t>OFRRmail@gmail.com</a:t>
            </a:r>
            <a:endParaRPr lang="en-US" b="1" dirty="0">
              <a:solidFill>
                <a:srgbClr val="7030A0"/>
              </a:solidFill>
            </a:endParaRPr>
          </a:p>
          <a:p>
            <a:pPr lvl="1"/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/>
              <a:t>Fill out the </a:t>
            </a:r>
            <a:r>
              <a:rPr lang="en-US" b="1" dirty="0">
                <a:solidFill>
                  <a:srgbClr val="7030A0"/>
                </a:solidFill>
                <a:hlinkClick r:id="rId4"/>
              </a:rPr>
              <a:t>survey</a:t>
            </a:r>
            <a:endParaRPr lang="en-US" b="1" dirty="0">
              <a:solidFill>
                <a:srgbClr val="7030A0"/>
              </a:solidFill>
            </a:endParaRPr>
          </a:p>
          <a:p>
            <a:pPr lvl="1"/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/>
              <a:t>Conflicts of Interest: none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53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357</Words>
  <Application>Microsoft Office PowerPoint</Application>
  <PresentationFormat>Widescreen</PresentationFormat>
  <Paragraphs>73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Update Helmet Noninvasive Ventilation J. Gotchall, MD Mar. 31, 2020</vt:lpstr>
      <vt:lpstr>How to do this linked here</vt:lpstr>
      <vt:lpstr>Materials List</vt:lpstr>
      <vt:lpstr>Supply Chain Issues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JohnGotchall</dc:creator>
  <cp:lastModifiedBy>JohnGotchall</cp:lastModifiedBy>
  <cp:revision>37</cp:revision>
  <dcterms:created xsi:type="dcterms:W3CDTF">2020-03-31T00:05:24Z</dcterms:created>
  <dcterms:modified xsi:type="dcterms:W3CDTF">2020-03-31T22:04:45Z</dcterms:modified>
</cp:coreProperties>
</file>