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829" r:id="rId2"/>
    <p:sldId id="622" r:id="rId3"/>
    <p:sldId id="797" r:id="rId4"/>
    <p:sldId id="798" r:id="rId5"/>
    <p:sldId id="803" r:id="rId6"/>
    <p:sldId id="851" r:id="rId7"/>
    <p:sldId id="838" r:id="rId8"/>
    <p:sldId id="839" r:id="rId9"/>
    <p:sldId id="804" r:id="rId10"/>
    <p:sldId id="830" r:id="rId11"/>
    <p:sldId id="842" r:id="rId12"/>
    <p:sldId id="831" r:id="rId13"/>
    <p:sldId id="832" r:id="rId14"/>
    <p:sldId id="833" r:id="rId15"/>
    <p:sldId id="834" r:id="rId16"/>
    <p:sldId id="805" r:id="rId17"/>
    <p:sldId id="785" r:id="rId18"/>
    <p:sldId id="806" r:id="rId19"/>
    <p:sldId id="844" r:id="rId20"/>
    <p:sldId id="845" r:id="rId21"/>
    <p:sldId id="840" r:id="rId22"/>
    <p:sldId id="843" r:id="rId23"/>
    <p:sldId id="846" r:id="rId24"/>
    <p:sldId id="772" r:id="rId25"/>
    <p:sldId id="807" r:id="rId26"/>
    <p:sldId id="847" r:id="rId27"/>
    <p:sldId id="837" r:id="rId28"/>
    <p:sldId id="808" r:id="rId29"/>
    <p:sldId id="809" r:id="rId30"/>
    <p:sldId id="810" r:id="rId31"/>
    <p:sldId id="811" r:id="rId32"/>
    <p:sldId id="812" r:id="rId33"/>
    <p:sldId id="848" r:id="rId34"/>
    <p:sldId id="775" r:id="rId35"/>
    <p:sldId id="799" r:id="rId36"/>
    <p:sldId id="836" r:id="rId37"/>
    <p:sldId id="814" r:id="rId38"/>
    <p:sldId id="813" r:id="rId39"/>
    <p:sldId id="852" r:id="rId40"/>
    <p:sldId id="853" r:id="rId41"/>
    <p:sldId id="854" r:id="rId42"/>
    <p:sldId id="816" r:id="rId43"/>
    <p:sldId id="817" r:id="rId44"/>
    <p:sldId id="796" r:id="rId45"/>
    <p:sldId id="818" r:id="rId46"/>
    <p:sldId id="819" r:id="rId47"/>
    <p:sldId id="820" r:id="rId48"/>
    <p:sldId id="774" r:id="rId49"/>
    <p:sldId id="800" r:id="rId50"/>
    <p:sldId id="821" r:id="rId51"/>
    <p:sldId id="822" r:id="rId52"/>
    <p:sldId id="823" r:id="rId53"/>
    <p:sldId id="824" r:id="rId54"/>
    <p:sldId id="757" r:id="rId55"/>
    <p:sldId id="801" r:id="rId56"/>
    <p:sldId id="825" r:id="rId57"/>
    <p:sldId id="827" r:id="rId58"/>
    <p:sldId id="849" r:id="rId59"/>
    <p:sldId id="826" r:id="rId60"/>
    <p:sldId id="765" r:id="rId61"/>
    <p:sldId id="802" r:id="rId62"/>
    <p:sldId id="828" r:id="rId63"/>
    <p:sldId id="850" r:id="rId64"/>
    <p:sldId id="841" r:id="rId65"/>
    <p:sldId id="776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44"/>
    <a:srgbClr val="000066"/>
    <a:srgbClr val="FF50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5225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1910" y="6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-24031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579CB6-83C5-4AD8-8603-B0A0433C02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4786B-3305-429A-817F-7EA0336430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70F1B6A-8548-4501-B916-F106CE9EC322}" type="datetimeFigureOut">
              <a:rPr lang="en-US"/>
              <a:pPr>
                <a:defRPr/>
              </a:pPr>
              <a:t>4/23/2020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223DC-5118-4C3E-B0D3-DAAFB2E8B1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05427-9223-4B6B-A4A3-F9C6DDCB2A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A5299B-0C41-4597-A2F0-B5037C34E8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8995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>
            <a:extLst>
              <a:ext uri="{FF2B5EF4-FFF2-40B4-BE49-F238E27FC236}">
                <a16:creationId xmlns:a16="http://schemas.microsoft.com/office/drawing/2014/main" id="{24E916BE-9E4E-4409-9F7E-2F13A9492E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5392E8BC-2BD4-4EE0-AD2D-949465AA6B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031AE76-E147-44E3-A45B-8A88DD83D72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9733" name="Rectangle 5">
            <a:extLst>
              <a:ext uri="{FF2B5EF4-FFF2-40B4-BE49-F238E27FC236}">
                <a16:creationId xmlns:a16="http://schemas.microsoft.com/office/drawing/2014/main" id="{8194F67B-E1F2-4923-BC56-979922CAA3F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9734" name="Rectangle 6">
            <a:extLst>
              <a:ext uri="{FF2B5EF4-FFF2-40B4-BE49-F238E27FC236}">
                <a16:creationId xmlns:a16="http://schemas.microsoft.com/office/drawing/2014/main" id="{AB2C08BC-F362-4677-BC37-6C1FEFDA65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9735" name="Rectangle 7">
            <a:extLst>
              <a:ext uri="{FF2B5EF4-FFF2-40B4-BE49-F238E27FC236}">
                <a16:creationId xmlns:a16="http://schemas.microsoft.com/office/drawing/2014/main" id="{F9EB1581-CE2E-4ABC-81E3-7B4EE3FFE8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0E0AEF-C952-4A3A-807A-8B855C4F3B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0040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5597A87-8355-4E34-9776-8815B6A696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8E68E0-D10A-4260-A88E-2A2244E0CE41}" type="slidenum">
              <a:rPr lang="en-US" altLang="en-US" sz="1200" smtClean="0"/>
              <a:pPr/>
              <a:t>1</a:t>
            </a:fld>
            <a:endParaRPr lang="en-US" altLang="en-US" sz="1200" dirty="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084E6D0-C0E6-4DE1-9FF3-1F19ED3171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A4499A6-5C6E-4468-94DC-883DD795E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763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5D09F6-635A-4378-95C8-6A5B1F08151D}" type="slidenum">
              <a:rPr lang="en-US" altLang="en-US" sz="1200" smtClean="0">
                <a:latin typeface="Arial" panose="020B0604020202020204" pitchFamily="34" charset="0"/>
              </a:rPr>
              <a:pPr/>
              <a:t>6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5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humanized monoclonal antibody against the interleukin-6 receptor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B5F796-9BCD-4D15-9C88-618DCB351F06}" type="slidenum">
              <a:rPr lang="en-US" altLang="en-US" sz="1200" b="0"/>
              <a:pPr/>
              <a:t>39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37268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humanized monoclonal antibody against the interleukin-6 receptor</a:t>
            </a: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2C4C8D-B687-48A5-BB60-388C6253B6B2}" type="slidenum">
              <a:rPr lang="en-US" altLang="en-US" sz="1200" b="0"/>
              <a:pPr/>
              <a:t>40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01555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humanized monoclonal antibody against the interleukin-6 receptor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E95C8E-3299-4AF3-9623-16C92377BEF6}" type="slidenum">
              <a:rPr lang="en-US" altLang="en-US" sz="1200" b="0"/>
              <a:pPr/>
              <a:t>41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65832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755DD5-FE60-42CB-AC27-A65A66D60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043710-A1CB-47C3-A195-4B0462C180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BBCDE3-56F2-4D61-B24E-73E8DC7D00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AE191-221E-4BE5-8A8D-3AA3947868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7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A91FE8-7CB3-4AFE-9E9A-A8AFCD673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D83CDA-8B9D-4610-A262-B5E8FFBD06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5D44DD-8121-455F-B230-F6758615A0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9817-12D2-47F2-A961-06FFC7869C8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869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5B9CEB-17CE-48DB-95DF-BB9252792B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631C02-6C3F-411C-B652-15C2899366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6767FB-646C-49A1-A6BC-7171FC8818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48491-38FD-4E3C-9623-86B1A11836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852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20BDCA-66E7-48F3-B3A0-348F5E28D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177E06-E7BD-42D7-8F26-3E0AD2C5F1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71F189-106F-4C96-B92F-4C94FF09F6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89048-2BB2-49B6-BB08-F41377F5D2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420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F0DDF0-2F64-4D3D-8941-9910FFDF5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055635-F295-43DA-9554-4891C3A1C1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496002-B39B-4B02-B333-C674B6B561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35AC9-FE6D-47E5-AEB5-7957875819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429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C9AEFF-8CD4-47C3-ADF9-DCCC70676B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29157B-2103-4C0D-86AE-3E34DA8090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E59813-2C36-4794-80AD-B4A43B6EF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E145D-F040-439B-8295-F0116B170F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749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B86121B-DCE6-4035-9E9A-9424D961C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9A0268-F124-40AF-9174-6E3716AAFE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7D4D4C5-1CC0-42CD-A205-3518FD0588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AF34B-6E06-4895-AB27-C8B008C95B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017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1DE235-8D67-4459-8772-34786FD156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FB8EF5-DA0E-489A-BA9B-6CA48CEDE5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3A2F32-56A6-4D97-B965-401DB39C2D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BD777-DB8A-48B7-A356-B3C46C1627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324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6D14A0-55E0-4AAE-B6C3-0A7537CCB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00EE6A-94E8-48DA-A198-76124CD4FC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5D21505-3335-410F-AAD4-8345C2F3D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6BD40-975F-4843-8283-31F3F879A8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81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08416-1549-4D60-A181-A8E653092E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BE27D5-F6A8-4A82-868C-D792563105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FE416-8560-4C4F-A0C1-8E84E0A6F9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BD0AD-3DC6-406B-AA30-86B1ED8770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02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E4AB0-22A7-4593-9EED-AB173301B8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07D1E-A1BC-46EA-BF4B-2214BE05A2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06DC33-FC5E-4AD6-A61A-069FAEC6D1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3AEEB-3C50-47DB-84ED-D3B8D7D3C8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9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C69DFC-2D5B-4893-BE27-F94DD2A68F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4CB876-0C1B-4541-B42B-A091A2E9B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1FFAD7F-619F-4CE1-A446-C340D6CA99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9E98CE0-F997-4B6D-B902-67D54D30B5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D556360-0422-41AC-9322-93328D500C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DDECA2-6878-4D9C-8F04-54D130EE06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C53D0F8-12C0-4810-8718-423B4B270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3688" y="112713"/>
            <a:ext cx="8850312" cy="749484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COVID!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F6E731F-F433-425C-B8A1-95DF2CD686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101" y="5533837"/>
            <a:ext cx="7780337" cy="13604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200" dirty="0"/>
              <a:t>Tom DeLoughery, MD MACP FAWM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200" dirty="0"/>
              <a:t> </a:t>
            </a:r>
            <a:r>
              <a:rPr lang="en-US" altLang="en-US" sz="2800" dirty="0"/>
              <a:t>Oregon Health &amp; Science University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913" y="6077207"/>
            <a:ext cx="20510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55451" y="772614"/>
            <a:ext cx="7052987" cy="470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19433" y="5556310"/>
            <a:ext cx="1952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latin typeface="+mj-lt"/>
              </a:rPr>
              <a:t>@bloodman</a:t>
            </a:r>
          </a:p>
        </p:txBody>
      </p:sp>
    </p:spTree>
    <p:extLst>
      <p:ext uri="{BB962C8B-B14F-4D97-AF65-F5344CB8AC3E}">
        <p14:creationId xmlns:p14="http://schemas.microsoft.com/office/powerpoint/2010/main" val="170682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VTE = 25%</a:t>
            </a:r>
          </a:p>
          <a:p>
            <a:r>
              <a:rPr lang="en-US" dirty="0"/>
              <a:t>Unknown prophylaxis</a:t>
            </a:r>
          </a:p>
          <a:p>
            <a:r>
              <a:rPr lang="en-US" dirty="0"/>
              <a:t>D-Dimer predictive</a:t>
            </a:r>
          </a:p>
          <a:p>
            <a:r>
              <a:rPr lang="en-US" dirty="0"/>
              <a:t>J Throm Hem 2020</a:t>
            </a:r>
          </a:p>
        </p:txBody>
      </p:sp>
    </p:spTree>
    <p:extLst>
      <p:ext uri="{BB962C8B-B14F-4D97-AF65-F5344CB8AC3E}">
        <p14:creationId xmlns:p14="http://schemas.microsoft.com/office/powerpoint/2010/main" val="307748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743075"/>
            <a:ext cx="8458200" cy="3371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088571" y="3187337"/>
            <a:ext cx="6139543" cy="374469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78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VTE = 27% (80% PE)</a:t>
            </a:r>
          </a:p>
          <a:p>
            <a:r>
              <a:rPr lang="en-US" dirty="0"/>
              <a:t>Arterial = 3.7%</a:t>
            </a:r>
          </a:p>
          <a:p>
            <a:r>
              <a:rPr lang="en-US" dirty="0"/>
              <a:t>All getting prophylaxis</a:t>
            </a:r>
          </a:p>
          <a:p>
            <a:r>
              <a:rPr lang="en-US" dirty="0"/>
              <a:t>Coagulation abnormities predicted thrombosis</a:t>
            </a:r>
          </a:p>
          <a:p>
            <a:r>
              <a:rPr lang="en-US" dirty="0"/>
              <a:t>Throm Research 2020</a:t>
            </a:r>
          </a:p>
        </p:txBody>
      </p:sp>
    </p:spTree>
    <p:extLst>
      <p:ext uri="{BB962C8B-B14F-4D97-AF65-F5344CB8AC3E}">
        <p14:creationId xmlns:p14="http://schemas.microsoft.com/office/powerpoint/2010/main" val="1475867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16.7% thrombosis rate</a:t>
            </a:r>
          </a:p>
          <a:p>
            <a:r>
              <a:rPr lang="en-US" dirty="0"/>
              <a:t>96% CRRT thrombosis rate</a:t>
            </a:r>
          </a:p>
          <a:p>
            <a:r>
              <a:rPr lang="en-US" dirty="0"/>
              <a:t>All getting prophylaxes</a:t>
            </a:r>
          </a:p>
          <a:p>
            <a:endParaRPr lang="en-US" dirty="0"/>
          </a:p>
          <a:p>
            <a:r>
              <a:rPr lang="en-US" dirty="0"/>
              <a:t>ICU medicine in press</a:t>
            </a:r>
          </a:p>
        </p:txBody>
      </p:sp>
    </p:spTree>
    <p:extLst>
      <p:ext uri="{BB962C8B-B14F-4D97-AF65-F5344CB8AC3E}">
        <p14:creationId xmlns:p14="http://schemas.microsoft.com/office/powerpoint/2010/main" val="1086607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Middledorpf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17% thrombosis rate</a:t>
            </a:r>
          </a:p>
          <a:p>
            <a:r>
              <a:rPr lang="en-US" dirty="0"/>
              <a:t>34% cumulative at 2 weeks of ICU</a:t>
            </a:r>
          </a:p>
          <a:p>
            <a:r>
              <a:rPr lang="en-US" dirty="0"/>
              <a:t>2.4%/day of ICU stay </a:t>
            </a:r>
          </a:p>
          <a:p>
            <a:endParaRPr lang="en-US" dirty="0"/>
          </a:p>
          <a:p>
            <a:r>
              <a:rPr lang="en-US" dirty="0"/>
              <a:t>Preprint</a:t>
            </a:r>
          </a:p>
        </p:txBody>
      </p:sp>
    </p:spTree>
    <p:extLst>
      <p:ext uri="{BB962C8B-B14F-4D97-AF65-F5344CB8AC3E}">
        <p14:creationId xmlns:p14="http://schemas.microsoft.com/office/powerpoint/2010/main" val="261112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Thrombosis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COVID: 17-27%</a:t>
            </a:r>
          </a:p>
          <a:p>
            <a:r>
              <a:rPr lang="en-US" dirty="0"/>
              <a:t>Non-COVID ICU</a:t>
            </a:r>
          </a:p>
          <a:p>
            <a:pPr lvl="1"/>
            <a:r>
              <a:rPr lang="en-US" dirty="0"/>
              <a:t>14.6% Controls (2% PE)</a:t>
            </a:r>
          </a:p>
          <a:p>
            <a:pPr lvl="1"/>
            <a:r>
              <a:rPr lang="en-US" dirty="0"/>
              <a:t>7.5% Prophylaxis (1%)</a:t>
            </a:r>
          </a:p>
        </p:txBody>
      </p:sp>
    </p:spTree>
    <p:extLst>
      <p:ext uri="{BB962C8B-B14F-4D97-AF65-F5344CB8AC3E}">
        <p14:creationId xmlns:p14="http://schemas.microsoft.com/office/powerpoint/2010/main" val="3191955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Heparin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Increasing reports of high heparin requirements</a:t>
            </a:r>
          </a:p>
          <a:p>
            <a:pPr lvl="1"/>
            <a:r>
              <a:rPr lang="en-US" dirty="0"/>
              <a:t>&gt; 4000u/hr</a:t>
            </a:r>
          </a:p>
          <a:p>
            <a:r>
              <a:rPr lang="en-US" dirty="0"/>
              <a:t>High rates of CRRT/dialysis thrombosis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38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A0CA87A6-5F8A-4E52-B4A4-4CF2C91E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857250"/>
            <a:ext cx="70231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Intense inflammation</a:t>
            </a:r>
          </a:p>
          <a:p>
            <a:pPr lvl="1"/>
            <a:r>
              <a:rPr lang="en-US" dirty="0"/>
              <a:t>Raises procoagulants</a:t>
            </a:r>
          </a:p>
          <a:p>
            <a:pPr lvl="1"/>
            <a:r>
              <a:rPr lang="en-US" dirty="0"/>
              <a:t>Convert endothelium to prothrombotic state</a:t>
            </a:r>
          </a:p>
          <a:p>
            <a:r>
              <a:rPr lang="en-US" dirty="0"/>
              <a:t>Pulmonary inflammation</a:t>
            </a:r>
          </a:p>
          <a:p>
            <a:r>
              <a:rPr lang="en-US" dirty="0"/>
              <a:t>Viral attach on endothelial cells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08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Inflammation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IL-6 stimulates prothrombotic changes</a:t>
            </a:r>
          </a:p>
          <a:p>
            <a:pPr lvl="1"/>
            <a:r>
              <a:rPr lang="en-US" dirty="0"/>
              <a:t>Increased fibrinogen</a:t>
            </a:r>
          </a:p>
          <a:p>
            <a:pPr lvl="1"/>
            <a:r>
              <a:rPr lang="en-US" dirty="0"/>
              <a:t>Increased factor 8</a:t>
            </a:r>
          </a:p>
          <a:p>
            <a:pPr lvl="1"/>
            <a:r>
              <a:rPr lang="en-US" dirty="0"/>
              <a:t>Increased VWF</a:t>
            </a:r>
          </a:p>
        </p:txBody>
      </p:sp>
    </p:spTree>
    <p:extLst>
      <p:ext uri="{BB962C8B-B14F-4D97-AF65-F5344CB8AC3E}">
        <p14:creationId xmlns:p14="http://schemas.microsoft.com/office/powerpoint/2010/main" val="299858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CEF87A7-2841-43D0-AF47-2BFF4D2A6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838200"/>
          </a:xfrm>
        </p:spPr>
        <p:txBody>
          <a:bodyPr/>
          <a:lstStyle/>
          <a:p>
            <a:r>
              <a:rPr lang="en-US" altLang="en-US" dirty="0"/>
              <a:t>DISCLOSURE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6FBEC1C-D402-43D6-8217-D5B831DB2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9425" y="1557338"/>
            <a:ext cx="8402638" cy="4191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 u="sng" dirty="0"/>
              <a:t>Current Relevant Financial Relationship(s)</a:t>
            </a:r>
          </a:p>
          <a:p>
            <a:pPr>
              <a:buFontTx/>
              <a:buNone/>
            </a:pPr>
            <a:r>
              <a:rPr lang="en-US" altLang="en-US" sz="3200" dirty="0"/>
              <a:t>None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Pulmonary Inflammation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Virus infection at alveolar level leads to local inflammation</a:t>
            </a:r>
          </a:p>
          <a:p>
            <a:r>
              <a:rPr lang="en-US" dirty="0"/>
              <a:t>Increasing reports of pulmonary microthrombi</a:t>
            </a:r>
          </a:p>
        </p:txBody>
      </p:sp>
    </p:spTree>
    <p:extLst>
      <p:ext uri="{BB962C8B-B14F-4D97-AF65-F5344CB8AC3E}">
        <p14:creationId xmlns:p14="http://schemas.microsoft.com/office/powerpoint/2010/main" val="3868808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3" y="1181100"/>
            <a:ext cx="7481307" cy="4962211"/>
          </a:xfrm>
        </p:spPr>
      </p:pic>
    </p:spTree>
    <p:extLst>
      <p:ext uri="{BB962C8B-B14F-4D97-AF65-F5344CB8AC3E}">
        <p14:creationId xmlns:p14="http://schemas.microsoft.com/office/powerpoint/2010/main" val="2556053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2" y="906026"/>
            <a:ext cx="8219021" cy="4801438"/>
          </a:xfrm>
        </p:spPr>
      </p:pic>
    </p:spTree>
    <p:extLst>
      <p:ext uri="{BB962C8B-B14F-4D97-AF65-F5344CB8AC3E}">
        <p14:creationId xmlns:p14="http://schemas.microsoft.com/office/powerpoint/2010/main" val="1647869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Endothelial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Increasing evidence virus can attached vascular endothelium</a:t>
            </a:r>
          </a:p>
          <a:p>
            <a:r>
              <a:rPr lang="en-US" dirty="0"/>
              <a:t>Converts antithrombotic surface to prothrombotic </a:t>
            </a:r>
          </a:p>
        </p:txBody>
      </p:sp>
    </p:spTree>
    <p:extLst>
      <p:ext uri="{BB962C8B-B14F-4D97-AF65-F5344CB8AC3E}">
        <p14:creationId xmlns:p14="http://schemas.microsoft.com/office/powerpoint/2010/main" val="725768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8AE0F3D1-31C0-4C19-A702-45FADD9FB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Anticoagulation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Consensus</a:t>
            </a:r>
          </a:p>
          <a:p>
            <a:pPr lvl="1"/>
            <a:r>
              <a:rPr lang="en-US" dirty="0"/>
              <a:t>Everyone hospital for COVID gets thromboprophylaxis with LMWH (UFH if renal failure)</a:t>
            </a:r>
          </a:p>
          <a:p>
            <a:r>
              <a:rPr lang="en-US" dirty="0"/>
              <a:t>Controversy </a:t>
            </a:r>
          </a:p>
          <a:p>
            <a:pPr lvl="1"/>
            <a:r>
              <a:rPr lang="en-US" dirty="0"/>
              <a:t>Everything else </a:t>
            </a:r>
          </a:p>
        </p:txBody>
      </p:sp>
    </p:spTree>
    <p:extLst>
      <p:ext uri="{BB962C8B-B14F-4D97-AF65-F5344CB8AC3E}">
        <p14:creationId xmlns:p14="http://schemas.microsoft.com/office/powerpoint/2010/main" val="2556673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Heparin Beneficial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Teng study showed heparin associated with increase survival esp with high d-dimers</a:t>
            </a:r>
          </a:p>
          <a:p>
            <a:r>
              <a:rPr lang="en-US" dirty="0"/>
              <a:t>Prophylaxis not standard in China</a:t>
            </a:r>
          </a:p>
          <a:p>
            <a:r>
              <a:rPr lang="en-US" dirty="0"/>
              <a:t>Unclear doses used</a:t>
            </a:r>
          </a:p>
        </p:txBody>
      </p:sp>
    </p:spTree>
    <p:extLst>
      <p:ext uri="{BB962C8B-B14F-4D97-AF65-F5344CB8AC3E}">
        <p14:creationId xmlns:p14="http://schemas.microsoft.com/office/powerpoint/2010/main" val="806417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6" y="1181100"/>
            <a:ext cx="8255153" cy="4807718"/>
          </a:xfrm>
        </p:spPr>
      </p:pic>
    </p:spTree>
    <p:extLst>
      <p:ext uri="{BB962C8B-B14F-4D97-AF65-F5344CB8AC3E}">
        <p14:creationId xmlns:p14="http://schemas.microsoft.com/office/powerpoint/2010/main" val="525766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7680"/>
            <a:ext cx="7772400" cy="1143000"/>
          </a:xfrm>
        </p:spPr>
        <p:txBody>
          <a:bodyPr/>
          <a:lstStyle/>
          <a:p>
            <a:r>
              <a:rPr lang="en-US" dirty="0"/>
              <a:t>Increase Dosing?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0680"/>
            <a:ext cx="7772400" cy="4114800"/>
          </a:xfrm>
        </p:spPr>
        <p:txBody>
          <a:bodyPr/>
          <a:lstStyle/>
          <a:p>
            <a:r>
              <a:rPr lang="en-US" dirty="0"/>
              <a:t>Many protocols increase heparin dosing for</a:t>
            </a:r>
          </a:p>
          <a:p>
            <a:pPr lvl="1"/>
            <a:r>
              <a:rPr lang="en-US" dirty="0"/>
              <a:t>ICU patients</a:t>
            </a:r>
          </a:p>
          <a:p>
            <a:pPr lvl="1"/>
            <a:r>
              <a:rPr lang="en-US" dirty="0"/>
              <a:t>D-Dimers 1.5- 3 x normal</a:t>
            </a:r>
          </a:p>
          <a:p>
            <a:r>
              <a:rPr lang="en-US" dirty="0"/>
              <a:t>LMWH 40mg bid</a:t>
            </a:r>
          </a:p>
          <a:p>
            <a:r>
              <a:rPr lang="en-US" dirty="0"/>
              <a:t>30% of coagulation doctors favor</a:t>
            </a:r>
          </a:p>
        </p:txBody>
      </p:sp>
    </p:spTree>
    <p:extLst>
      <p:ext uri="{BB962C8B-B14F-4D97-AF65-F5344CB8AC3E}">
        <p14:creationId xmlns:p14="http://schemas.microsoft.com/office/powerpoint/2010/main" val="936355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Dosing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centers starting therapeutic dosing with D-Dimer 3-6x normal</a:t>
            </a:r>
          </a:p>
        </p:txBody>
      </p:sp>
    </p:spTree>
    <p:extLst>
      <p:ext uri="{BB962C8B-B14F-4D97-AF65-F5344CB8AC3E}">
        <p14:creationId xmlns:p14="http://schemas.microsoft.com/office/powerpoint/2010/main" val="12781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am Discussing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589" y="1841863"/>
            <a:ext cx="8336280" cy="4114800"/>
          </a:xfrm>
        </p:spPr>
        <p:txBody>
          <a:bodyPr/>
          <a:lstStyle/>
          <a:p>
            <a:r>
              <a:rPr lang="en-US" dirty="0"/>
              <a:t>Coagulopathy in COVID-19</a:t>
            </a:r>
          </a:p>
          <a:p>
            <a:r>
              <a:rPr lang="en-US" dirty="0"/>
              <a:t>Use of anti IL-6 agents</a:t>
            </a:r>
          </a:p>
          <a:p>
            <a:r>
              <a:rPr lang="en-US" dirty="0"/>
              <a:t>Use of convalescent plasma</a:t>
            </a:r>
          </a:p>
          <a:p>
            <a:r>
              <a:rPr lang="en-US" dirty="0"/>
              <a:t>Utility of antibody testing</a:t>
            </a:r>
          </a:p>
          <a:p>
            <a:r>
              <a:rPr lang="en-US" dirty="0"/>
              <a:t>Oncology Patients</a:t>
            </a:r>
          </a:p>
        </p:txBody>
      </p:sp>
    </p:spTree>
    <p:extLst>
      <p:ext uri="{BB962C8B-B14F-4D97-AF65-F5344CB8AC3E}">
        <p14:creationId xmlns:p14="http://schemas.microsoft.com/office/powerpoint/2010/main" val="2408123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Outpatient Prophylaxis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advocate after discharge prophylaxis for 30-45 days due to perceived high risk of thrombosis</a:t>
            </a:r>
          </a:p>
        </p:txBody>
      </p:sp>
    </p:spTree>
    <p:extLst>
      <p:ext uri="{BB962C8B-B14F-4D97-AF65-F5344CB8AC3E}">
        <p14:creationId xmlns:p14="http://schemas.microsoft.com/office/powerpoint/2010/main" val="2402564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Reasonable Approach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15737"/>
            <a:ext cx="7772400" cy="4114800"/>
          </a:xfrm>
        </p:spPr>
        <p:txBody>
          <a:bodyPr/>
          <a:lstStyle/>
          <a:p>
            <a:r>
              <a:rPr lang="en-US" dirty="0"/>
              <a:t>Prophylaxis for all</a:t>
            </a:r>
          </a:p>
          <a:p>
            <a:r>
              <a:rPr lang="en-US" dirty="0"/>
              <a:t>Screen for DVT at admit to ICU then every 4-5 days</a:t>
            </a:r>
          </a:p>
          <a:p>
            <a:r>
              <a:rPr lang="en-US" dirty="0"/>
              <a:t>Low threshold to go to therapeutic at suspicion of thrombosis</a:t>
            </a:r>
          </a:p>
        </p:txBody>
      </p:sp>
    </p:spTree>
    <p:extLst>
      <p:ext uri="{BB962C8B-B14F-4D97-AF65-F5344CB8AC3E}">
        <p14:creationId xmlns:p14="http://schemas.microsoft.com/office/powerpoint/2010/main" val="719621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6218"/>
            <a:ext cx="7772400" cy="1143000"/>
          </a:xfrm>
        </p:spPr>
        <p:txBody>
          <a:bodyPr/>
          <a:lstStyle/>
          <a:p>
            <a:r>
              <a:rPr lang="en-US" dirty="0"/>
              <a:t>Heparin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32001"/>
            <a:ext cx="7772400" cy="4114800"/>
          </a:xfrm>
        </p:spPr>
        <p:txBody>
          <a:bodyPr/>
          <a:lstStyle/>
          <a:p>
            <a:r>
              <a:rPr lang="en-US" dirty="0"/>
              <a:t>Etiology</a:t>
            </a:r>
          </a:p>
          <a:p>
            <a:r>
              <a:rPr lang="en-US" dirty="0"/>
              <a:t>Increased inflammatory proteins</a:t>
            </a:r>
          </a:p>
          <a:p>
            <a:pPr lvl="1"/>
            <a:r>
              <a:rPr lang="en-US" dirty="0"/>
              <a:t>Increased fibrinogen, etc absorb heparin</a:t>
            </a:r>
          </a:p>
          <a:p>
            <a:pPr lvl="1"/>
            <a:r>
              <a:rPr lang="en-US" dirty="0"/>
              <a:t>Interference with PTT</a:t>
            </a:r>
          </a:p>
          <a:p>
            <a:r>
              <a:rPr lang="en-US" dirty="0"/>
              <a:t>Prothrombotic drive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55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Heparin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Use LMWH as much as possible</a:t>
            </a:r>
          </a:p>
          <a:p>
            <a:pPr lvl="1"/>
            <a:r>
              <a:rPr lang="en-US" dirty="0"/>
              <a:t>If using UFH use heparin levels</a:t>
            </a:r>
          </a:p>
          <a:p>
            <a:pPr lvl="1"/>
            <a:r>
              <a:rPr lang="en-US" dirty="0"/>
              <a:t>Breakthrough: increase LMWH by 25% or use argatroban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49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">
            <a:extLst>
              <a:ext uri="{FF2B5EF4-FFF2-40B4-BE49-F238E27FC236}">
                <a16:creationId xmlns:a16="http://schemas.microsoft.com/office/drawing/2014/main" id="{F3D4EF72-7DBB-4972-8FF7-58543D780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r>
              <a:rPr lang="en-US" b="1" dirty="0">
                <a:effectLst/>
                <a:latin typeface="+mn-lt"/>
                <a:ea typeface="+mn-ea"/>
                <a:cs typeface="+mn-cs"/>
              </a:rPr>
              <a:t>Use of Anti IL-6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/>
            <a:r>
              <a:rPr lang="en-US" dirty="0">
                <a:effectLst/>
              </a:rPr>
              <a:t>COVID infection leads to inflammation</a:t>
            </a:r>
          </a:p>
          <a:p>
            <a:pPr rtl="0" eaLnBrk="0" fontAlgn="base" hangingPunct="0"/>
            <a:r>
              <a:rPr lang="en-US" dirty="0"/>
              <a:t>5-7 days decompensation mediated by “cytokine storm”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3831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9" y="892220"/>
            <a:ext cx="8470418" cy="5217177"/>
          </a:xfrm>
        </p:spPr>
      </p:pic>
    </p:spTree>
    <p:extLst>
      <p:ext uri="{BB962C8B-B14F-4D97-AF65-F5344CB8AC3E}">
        <p14:creationId xmlns:p14="http://schemas.microsoft.com/office/powerpoint/2010/main" val="1912450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IL-6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81200"/>
            <a:ext cx="8284029" cy="4114800"/>
          </a:xfrm>
        </p:spPr>
        <p:txBody>
          <a:bodyPr/>
          <a:lstStyle/>
          <a:p>
            <a:r>
              <a:rPr lang="en-US" dirty="0"/>
              <a:t>Release of IL-6 induces inflammatory response</a:t>
            </a:r>
          </a:p>
          <a:p>
            <a:pPr lvl="1"/>
            <a:r>
              <a:rPr lang="en-US" dirty="0"/>
              <a:t>Acute phase proteins</a:t>
            </a:r>
          </a:p>
          <a:p>
            <a:pPr lvl="1"/>
            <a:r>
              <a:rPr lang="en-US" dirty="0"/>
              <a:t>Fevers</a:t>
            </a:r>
          </a:p>
          <a:p>
            <a:pPr lvl="1"/>
            <a:r>
              <a:rPr lang="en-US" dirty="0"/>
              <a:t>Cytokine storm!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27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Anti-IL-6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Key mediator of inflammation</a:t>
            </a:r>
          </a:p>
          <a:p>
            <a:r>
              <a:rPr lang="en-US" dirty="0"/>
              <a:t>Works in cytokine storms with CAR-T cell therapy</a:t>
            </a:r>
          </a:p>
          <a:p>
            <a:r>
              <a:rPr lang="en-US" dirty="0"/>
              <a:t>We have antibodies to it</a:t>
            </a:r>
          </a:p>
          <a:p>
            <a:r>
              <a:rPr lang="en-US" dirty="0"/>
              <a:t>Promising early reports </a:t>
            </a:r>
          </a:p>
        </p:txBody>
      </p:sp>
    </p:spTree>
    <p:extLst>
      <p:ext uri="{BB962C8B-B14F-4D97-AF65-F5344CB8AC3E}">
        <p14:creationId xmlns:p14="http://schemas.microsoft.com/office/powerpoint/2010/main" val="3481290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r>
              <a:rPr lang="en-US" altLang="en-US" dirty="0"/>
              <a:t>Cytokine Strom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nb-NO" altLang="en-US" sz="1400" b="0"/>
              <a:t>Grupp et al. NEJM 2013;368:1509-1518</a:t>
            </a:r>
            <a:endParaRPr lang="en-US" altLang="en-US" sz="1400" b="0" dirty="0"/>
          </a:p>
        </p:txBody>
      </p:sp>
      <p:pic>
        <p:nvPicPr>
          <p:cNvPr id="25604" name="Content Placeholder 6" descr="pt 1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30" t="-1318" r="-118459" b="-262"/>
          <a:stretch>
            <a:fillRect/>
          </a:stretch>
        </p:blipFill>
        <p:spPr>
          <a:xfrm>
            <a:off x="428625" y="1179513"/>
            <a:ext cx="8115300" cy="4946650"/>
          </a:xfrm>
        </p:spPr>
      </p:pic>
      <p:pic>
        <p:nvPicPr>
          <p:cNvPr id="25605" name="Picture 7" descr="legen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15113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50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186895" cy="1143000"/>
          </a:xfrm>
        </p:spPr>
        <p:txBody>
          <a:bodyPr/>
          <a:lstStyle/>
          <a:p>
            <a:pPr lvl="0" rtl="0" eaLnBrk="0" fontAlgn="base" hangingPunct="0"/>
            <a:r>
              <a:rPr lang="en-US" b="1" dirty="0">
                <a:effectLst/>
                <a:latin typeface="+mn-lt"/>
                <a:ea typeface="+mn-ea"/>
                <a:cs typeface="+mn-cs"/>
              </a:rPr>
              <a:t>Coagulopathy in COVID-19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/>
            <a:r>
              <a:rPr lang="en-US" dirty="0"/>
              <a:t>Very common!</a:t>
            </a:r>
          </a:p>
          <a:p>
            <a:pPr rtl="0" eaLnBrk="0" fontAlgn="base" hangingPunct="0"/>
            <a:r>
              <a:rPr lang="en-US" dirty="0">
                <a:effectLst/>
              </a:rPr>
              <a:t>Most patients with </a:t>
            </a:r>
          </a:p>
          <a:p>
            <a:pPr lvl="1"/>
            <a:r>
              <a:rPr lang="en-US" dirty="0"/>
              <a:t>Abnormal coagulation</a:t>
            </a:r>
          </a:p>
          <a:p>
            <a:pPr lvl="1"/>
            <a:r>
              <a:rPr lang="en-US" dirty="0">
                <a:effectLst/>
              </a:rPr>
              <a:t>Very high D-dimers</a:t>
            </a:r>
          </a:p>
          <a:p>
            <a:pPr lvl="1"/>
            <a:r>
              <a:rPr lang="en-US" dirty="0"/>
              <a:t>Very high fibrinogen</a:t>
            </a:r>
          </a:p>
          <a:p>
            <a:r>
              <a:rPr lang="en-US" dirty="0"/>
              <a:t>Thrombosis &gt;&gt; bleeding </a:t>
            </a:r>
            <a:endParaRPr lang="en-US" dirty="0">
              <a:effectLst/>
            </a:endParaRPr>
          </a:p>
          <a:p>
            <a:pPr rtl="0" eaLnBrk="0" fontAlgn="base" hangingPunct="0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29001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CRS Treatment</a:t>
            </a:r>
          </a:p>
        </p:txBody>
      </p:sp>
      <p:pic>
        <p:nvPicPr>
          <p:cNvPr id="77827" name="Content Placeholder 3" descr="CRS case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95" r="-320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12765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815975" y="177800"/>
            <a:ext cx="7772400" cy="1143000"/>
          </a:xfrm>
        </p:spPr>
        <p:txBody>
          <a:bodyPr/>
          <a:lstStyle/>
          <a:p>
            <a:r>
              <a:rPr lang="en-US" altLang="en-US" dirty="0"/>
              <a:t>Patient 1 NEJM</a:t>
            </a:r>
          </a:p>
        </p:txBody>
      </p:sp>
      <p:sp>
        <p:nvSpPr>
          <p:cNvPr id="788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nb-NO" altLang="en-US" sz="1400" b="0" dirty="0"/>
              <a:t>Grupp et al. NEJM 2013;368:1509-1518</a:t>
            </a:r>
            <a:endParaRPr lang="en-US" altLang="en-US" sz="1400" b="0" dirty="0"/>
          </a:p>
        </p:txBody>
      </p:sp>
      <p:pic>
        <p:nvPicPr>
          <p:cNvPr id="78852" name="Content Placeholder 6" descr="pt 1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30" t="-1318" r="-118459" b="-262"/>
          <a:stretch>
            <a:fillRect/>
          </a:stretch>
        </p:blipFill>
        <p:spPr>
          <a:xfrm>
            <a:off x="428625" y="1179513"/>
            <a:ext cx="8115300" cy="4946650"/>
          </a:xfrm>
        </p:spPr>
      </p:pic>
      <p:pic>
        <p:nvPicPr>
          <p:cNvPr id="78853" name="Picture 7" descr="legen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15113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854" name="Straight Connector 8"/>
          <p:cNvCxnSpPr>
            <a:cxnSpLocks noChangeShapeType="1"/>
          </p:cNvCxnSpPr>
          <p:nvPr/>
        </p:nvCxnSpPr>
        <p:spPr bwMode="auto">
          <a:xfrm flipH="1" flipV="1">
            <a:off x="2755900" y="1516063"/>
            <a:ext cx="26988" cy="170973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8855" name="Straight Connector 10"/>
          <p:cNvCxnSpPr>
            <a:cxnSpLocks noChangeShapeType="1"/>
          </p:cNvCxnSpPr>
          <p:nvPr/>
        </p:nvCxnSpPr>
        <p:spPr bwMode="auto">
          <a:xfrm flipH="1" flipV="1">
            <a:off x="2530475" y="4044950"/>
            <a:ext cx="25400" cy="1711325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783695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1752600"/>
            <a:ext cx="7772400" cy="4114800"/>
          </a:xfrm>
        </p:spPr>
        <p:txBody>
          <a:bodyPr/>
          <a:lstStyle/>
          <a:p>
            <a:r>
              <a:rPr lang="en-US" dirty="0"/>
              <a:t>Therapies targeted to just one cytokine have negative clinical trial record</a:t>
            </a:r>
          </a:p>
          <a:p>
            <a:r>
              <a:rPr lang="en-US" dirty="0"/>
              <a:t>No good clinical data </a:t>
            </a:r>
          </a:p>
          <a:p>
            <a:r>
              <a:rPr lang="en-US" dirty="0"/>
              <a:t>Can be immunosuppressive</a:t>
            </a:r>
          </a:p>
          <a:p>
            <a:r>
              <a:rPr lang="en-US" dirty="0"/>
              <a:t>Current shortage of agents</a:t>
            </a:r>
          </a:p>
        </p:txBody>
      </p:sp>
    </p:spTree>
    <p:extLst>
      <p:ext uri="{BB962C8B-B14F-4D97-AF65-F5344CB8AC3E}">
        <p14:creationId xmlns:p14="http://schemas.microsoft.com/office/powerpoint/2010/main" val="3405047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59653"/>
            <a:ext cx="7772400" cy="4114800"/>
          </a:xfrm>
        </p:spPr>
        <p:txBody>
          <a:bodyPr/>
          <a:lstStyle/>
          <a:p>
            <a:r>
              <a:rPr lang="en-US" dirty="0"/>
              <a:t>Ruxolitinib</a:t>
            </a:r>
          </a:p>
          <a:p>
            <a:pPr lvl="1"/>
            <a:r>
              <a:rPr lang="en-US" dirty="0"/>
              <a:t>Blocks JAK1/2</a:t>
            </a:r>
          </a:p>
          <a:p>
            <a:pPr lvl="1"/>
            <a:r>
              <a:rPr lang="en-US" dirty="0"/>
              <a:t>Decreased multiple inflammatory markers</a:t>
            </a:r>
          </a:p>
          <a:p>
            <a:pPr lvl="1"/>
            <a:r>
              <a:rPr lang="en-US" dirty="0"/>
              <a:t>Works in hemophagocytic syndrome </a:t>
            </a:r>
          </a:p>
        </p:txBody>
      </p:sp>
    </p:spTree>
    <p:extLst>
      <p:ext uri="{BB962C8B-B14F-4D97-AF65-F5344CB8AC3E}">
        <p14:creationId xmlns:p14="http://schemas.microsoft.com/office/powerpoint/2010/main" val="41284674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>
            <a:extLst>
              <a:ext uri="{FF2B5EF4-FFF2-40B4-BE49-F238E27FC236}">
                <a16:creationId xmlns:a16="http://schemas.microsoft.com/office/drawing/2014/main" id="{F03BD23A-1737-4703-8B6B-D30F53965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0"/>
            <a:ext cx="6550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1576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Other Heme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024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Ferritins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Massive elevations of ferritin reported </a:t>
            </a:r>
          </a:p>
          <a:p>
            <a:r>
              <a:rPr lang="en-US" dirty="0"/>
              <a:t>Marker of inflammation</a:t>
            </a:r>
          </a:p>
          <a:p>
            <a:pPr lvl="1"/>
            <a:r>
              <a:rPr lang="en-US" dirty="0"/>
              <a:t>Made by activated monocytes</a:t>
            </a:r>
          </a:p>
          <a:p>
            <a:pPr lvl="1"/>
            <a:r>
              <a:rPr lang="en-US" dirty="0"/>
              <a:t>Parallels inflammatory response</a:t>
            </a:r>
          </a:p>
          <a:p>
            <a:r>
              <a:rPr lang="en-US" dirty="0"/>
              <a:t>No relationship to iron stores</a:t>
            </a:r>
          </a:p>
        </p:txBody>
      </p:sp>
    </p:spTree>
    <p:extLst>
      <p:ext uri="{BB962C8B-B14F-4D97-AF65-F5344CB8AC3E}">
        <p14:creationId xmlns:p14="http://schemas.microsoft.com/office/powerpoint/2010/main" val="1413840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“Hemoglobin Damage”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 theorized this</a:t>
            </a:r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Computer modeling</a:t>
            </a:r>
          </a:p>
          <a:p>
            <a:pPr lvl="1"/>
            <a:r>
              <a:rPr lang="en-US" dirty="0"/>
              <a:t>RBC can’t be infected by virus</a:t>
            </a:r>
          </a:p>
          <a:p>
            <a:pPr lvl="1"/>
            <a:r>
              <a:rPr lang="en-US" dirty="0"/>
              <a:t>No clinical signs of hemolysis etc </a:t>
            </a:r>
          </a:p>
        </p:txBody>
      </p:sp>
    </p:spTree>
    <p:extLst>
      <p:ext uri="{BB962C8B-B14F-4D97-AF65-F5344CB8AC3E}">
        <p14:creationId xmlns:p14="http://schemas.microsoft.com/office/powerpoint/2010/main" val="3367984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bird4.jpg">
            <a:extLst>
              <a:ext uri="{FF2B5EF4-FFF2-40B4-BE49-F238E27FC236}">
                <a16:creationId xmlns:a16="http://schemas.microsoft.com/office/drawing/2014/main" id="{0BD027F7-9026-4D85-A9DB-55D1CB95F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r>
              <a:rPr lang="en-US" sz="4000" b="1" dirty="0">
                <a:effectLst/>
                <a:latin typeface="+mn-lt"/>
                <a:ea typeface="+mn-ea"/>
                <a:cs typeface="+mn-cs"/>
              </a:rPr>
              <a:t>Use of </a:t>
            </a:r>
            <a:r>
              <a:rPr lang="en-US" sz="4000" dirty="0">
                <a:latin typeface="+mn-lt"/>
                <a:ea typeface="+mn-ea"/>
                <a:cs typeface="+mn-cs"/>
              </a:rPr>
              <a:t>C</a:t>
            </a:r>
            <a:r>
              <a:rPr lang="en-US" sz="4000" b="1" dirty="0">
                <a:effectLst/>
                <a:latin typeface="+mn-lt"/>
                <a:ea typeface="+mn-ea"/>
                <a:cs typeface="+mn-cs"/>
              </a:rPr>
              <a:t>onvalescent Plasma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/>
            <a:r>
              <a:rPr lang="en-US" dirty="0">
                <a:effectLst/>
              </a:rPr>
              <a:t>Incredible</a:t>
            </a:r>
            <a:r>
              <a:rPr lang="en-US" dirty="0"/>
              <a:t> hope and speculation about this </a:t>
            </a:r>
          </a:p>
          <a:p>
            <a:pPr rtl="0" eaLnBrk="0" fontAlgn="base" hangingPunct="0"/>
            <a:r>
              <a:rPr lang="en-US" dirty="0">
                <a:effectLst/>
              </a:rPr>
              <a:t>Multiple trials/protocols in process</a:t>
            </a:r>
          </a:p>
        </p:txBody>
      </p:sp>
    </p:spTree>
    <p:extLst>
      <p:ext uri="{BB962C8B-B14F-4D97-AF65-F5344CB8AC3E}">
        <p14:creationId xmlns:p14="http://schemas.microsoft.com/office/powerpoint/2010/main" val="55137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D-Dimer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Marked elevation in all patients</a:t>
            </a:r>
          </a:p>
          <a:p>
            <a:r>
              <a:rPr lang="en-US" dirty="0"/>
              <a:t>Major prognostic indicator</a:t>
            </a:r>
          </a:p>
          <a:p>
            <a:r>
              <a:rPr lang="en-US" dirty="0"/>
              <a:t>May be a sign of thrombosis</a:t>
            </a:r>
          </a:p>
          <a:p>
            <a:r>
              <a:rPr lang="en-US" dirty="0"/>
              <a:t>Cause</a:t>
            </a:r>
          </a:p>
          <a:p>
            <a:pPr lvl="1"/>
            <a:r>
              <a:rPr lang="en-US" dirty="0"/>
              <a:t>Widespread coagulation activation</a:t>
            </a:r>
          </a:p>
          <a:p>
            <a:pPr lvl="1"/>
            <a:r>
              <a:rPr lang="en-US" dirty="0"/>
              <a:t>Pulmonary thrombosis</a:t>
            </a:r>
          </a:p>
        </p:txBody>
      </p:sp>
    </p:spTree>
    <p:extLst>
      <p:ext uri="{BB962C8B-B14F-4D97-AF65-F5344CB8AC3E}">
        <p14:creationId xmlns:p14="http://schemas.microsoft.com/office/powerpoint/2010/main" val="40554185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Convalescent Plasma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Very old idea</a:t>
            </a:r>
          </a:p>
          <a:p>
            <a:r>
              <a:rPr lang="en-US" dirty="0"/>
              <a:t>Antibodies in donor convalescent plasma can decrease infection in recipient </a:t>
            </a:r>
          </a:p>
          <a:p>
            <a:r>
              <a:rPr lang="en-US" dirty="0"/>
              <a:t>Two types</a:t>
            </a:r>
          </a:p>
          <a:p>
            <a:pPr lvl="1"/>
            <a:r>
              <a:rPr lang="en-US" dirty="0"/>
              <a:t>Plasma</a:t>
            </a:r>
          </a:p>
          <a:p>
            <a:pPr lvl="1"/>
            <a:r>
              <a:rPr lang="en-US" dirty="0"/>
              <a:t>Hyperimmune globulin</a:t>
            </a:r>
          </a:p>
        </p:txBody>
      </p:sp>
    </p:spTree>
    <p:extLst>
      <p:ext uri="{BB962C8B-B14F-4D97-AF65-F5344CB8AC3E}">
        <p14:creationId xmlns:p14="http://schemas.microsoft.com/office/powerpoint/2010/main" val="29389007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Hyperimmune Globulin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track records of effectiveness</a:t>
            </a:r>
          </a:p>
          <a:p>
            <a:r>
              <a:rPr lang="en-US" dirty="0"/>
              <a:t>Process</a:t>
            </a:r>
          </a:p>
          <a:p>
            <a:pPr lvl="1"/>
            <a:r>
              <a:rPr lang="en-US" dirty="0"/>
              <a:t>Patients know to have high titers</a:t>
            </a:r>
          </a:p>
          <a:p>
            <a:pPr lvl="1"/>
            <a:r>
              <a:rPr lang="en-US" dirty="0"/>
              <a:t>Plasmapheresis </a:t>
            </a:r>
          </a:p>
          <a:p>
            <a:pPr lvl="1"/>
            <a:r>
              <a:rPr lang="en-US" dirty="0"/>
              <a:t>Fractionation to isolate IGG</a:t>
            </a:r>
          </a:p>
          <a:p>
            <a:pPr lvl="1"/>
            <a:r>
              <a:rPr lang="en-US" dirty="0"/>
              <a:t>Concentrate given to patient</a:t>
            </a:r>
          </a:p>
        </p:txBody>
      </p:sp>
    </p:spTree>
    <p:extLst>
      <p:ext uri="{BB962C8B-B14F-4D97-AF65-F5344CB8AC3E}">
        <p14:creationId xmlns:p14="http://schemas.microsoft.com/office/powerpoint/2010/main" val="3926881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Convalescent Plasma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41566"/>
            <a:ext cx="7772400" cy="4114800"/>
          </a:xfrm>
        </p:spPr>
        <p:txBody>
          <a:bodyPr/>
          <a:lstStyle/>
          <a:p>
            <a:r>
              <a:rPr lang="en-US" dirty="0"/>
              <a:t>Patient documented to have infection</a:t>
            </a:r>
          </a:p>
          <a:p>
            <a:pPr lvl="1"/>
            <a:r>
              <a:rPr lang="en-US" dirty="0"/>
              <a:t>Ideally with high titers of ab</a:t>
            </a:r>
          </a:p>
          <a:p>
            <a:r>
              <a:rPr lang="en-US" dirty="0"/>
              <a:t>Unit of whole blood drawn or plasmapheresis</a:t>
            </a:r>
          </a:p>
          <a:p>
            <a:r>
              <a:rPr lang="en-US" dirty="0"/>
              <a:t>Plasma spun off and frozen</a:t>
            </a:r>
          </a:p>
          <a:p>
            <a:r>
              <a:rPr lang="en-US" dirty="0"/>
              <a:t>FDA IND needed for COVID</a:t>
            </a:r>
          </a:p>
        </p:txBody>
      </p:sp>
    </p:spTree>
    <p:extLst>
      <p:ext uri="{BB962C8B-B14F-4D97-AF65-F5344CB8AC3E}">
        <p14:creationId xmlns:p14="http://schemas.microsoft.com/office/powerpoint/2010/main" val="31857043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Plasma raised IgG by ~5%</a:t>
            </a:r>
          </a:p>
          <a:p>
            <a:r>
              <a:rPr lang="en-US" dirty="0"/>
              <a:t>Lack of antibody testing</a:t>
            </a:r>
          </a:p>
          <a:p>
            <a:pPr lvl="1"/>
            <a:r>
              <a:rPr lang="en-US" dirty="0"/>
              <a:t>Are high titers neutralizing? </a:t>
            </a:r>
          </a:p>
          <a:p>
            <a:r>
              <a:rPr lang="en-US" dirty="0"/>
              <a:t>Many anecdotes but negative RCT studies in other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668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>
            <a:extLst>
              <a:ext uri="{FF2B5EF4-FFF2-40B4-BE49-F238E27FC236}">
                <a16:creationId xmlns:a16="http://schemas.microsoft.com/office/drawing/2014/main" id="{262FB069-B3D8-404A-9516-3D5CEA9D7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0"/>
            <a:ext cx="794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r>
              <a:rPr lang="en-US" sz="4400" b="1" dirty="0">
                <a:effectLst/>
                <a:latin typeface="+mn-lt"/>
                <a:ea typeface="+mn-ea"/>
                <a:cs typeface="+mn-cs"/>
              </a:rPr>
              <a:t>Utility of </a:t>
            </a:r>
            <a:r>
              <a:rPr lang="en-US" sz="4400" dirty="0">
                <a:latin typeface="+mn-lt"/>
                <a:ea typeface="+mn-ea"/>
                <a:cs typeface="+mn-cs"/>
              </a:rPr>
              <a:t>A</a:t>
            </a:r>
            <a:r>
              <a:rPr lang="en-US" sz="4400" b="1" dirty="0">
                <a:effectLst/>
                <a:latin typeface="+mn-lt"/>
                <a:ea typeface="+mn-ea"/>
                <a:cs typeface="+mn-cs"/>
              </a:rPr>
              <a:t>ntibody Testing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/>
            <a:r>
              <a:rPr lang="en-US" dirty="0">
                <a:effectLst/>
              </a:rPr>
              <a:t>Current testin</a:t>
            </a:r>
            <a:r>
              <a:rPr lang="en-US" dirty="0"/>
              <a:t>g PCR based</a:t>
            </a:r>
          </a:p>
          <a:p>
            <a:pPr lvl="1"/>
            <a:r>
              <a:rPr lang="en-US" dirty="0"/>
              <a:t>False positive reported </a:t>
            </a:r>
          </a:p>
          <a:p>
            <a:pPr rtl="0" eaLnBrk="0" fontAlgn="base" hangingPunct="0"/>
            <a:r>
              <a:rPr lang="en-US" dirty="0">
                <a:effectLst/>
              </a:rPr>
              <a:t>Great for acute testing</a:t>
            </a:r>
          </a:p>
          <a:p>
            <a:pPr rtl="0" eaLnBrk="0" fontAlgn="base" hangingPunct="0"/>
            <a:r>
              <a:rPr lang="en-US" dirty="0"/>
              <a:t>Cannot determine past infection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21089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Antibody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IgG: clear infection (immunity?)</a:t>
            </a:r>
          </a:p>
          <a:p>
            <a:r>
              <a:rPr lang="en-US" dirty="0"/>
              <a:t>IgM: active infection</a:t>
            </a:r>
          </a:p>
          <a:p>
            <a:endParaRPr lang="en-US" dirty="0"/>
          </a:p>
          <a:p>
            <a:r>
              <a:rPr lang="en-US" dirty="0"/>
              <a:t>Determine past infection</a:t>
            </a:r>
          </a:p>
          <a:p>
            <a:r>
              <a:rPr lang="en-US" dirty="0"/>
              <a:t>Determine plasma donation</a:t>
            </a:r>
          </a:p>
          <a:p>
            <a:r>
              <a:rPr lang="en-US" dirty="0"/>
              <a:t>IgM acute infection?</a:t>
            </a:r>
          </a:p>
        </p:txBody>
      </p:sp>
    </p:spTree>
    <p:extLst>
      <p:ext uri="{BB962C8B-B14F-4D97-AF65-F5344CB8AC3E}">
        <p14:creationId xmlns:p14="http://schemas.microsoft.com/office/powerpoint/2010/main" val="35062459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7714"/>
            <a:ext cx="7772400" cy="1143000"/>
          </a:xfrm>
        </p:spPr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36282"/>
            <a:ext cx="7772400" cy="4114800"/>
          </a:xfrm>
        </p:spPr>
        <p:txBody>
          <a:bodyPr/>
          <a:lstStyle/>
          <a:p>
            <a:r>
              <a:rPr lang="en-US" sz="3200" dirty="0"/>
              <a:t>Simple to make assay</a:t>
            </a:r>
          </a:p>
          <a:p>
            <a:r>
              <a:rPr lang="en-US" sz="3200" dirty="0"/>
              <a:t>Difficult to make good one!</a:t>
            </a:r>
          </a:p>
          <a:p>
            <a:r>
              <a:rPr lang="en-US" sz="3200" dirty="0"/>
              <a:t>False-positives</a:t>
            </a:r>
            <a:endParaRPr lang="en-US" sz="2800" dirty="0"/>
          </a:p>
          <a:p>
            <a:r>
              <a:rPr lang="en-US" sz="3200" dirty="0"/>
              <a:t>Right antibody/protein target</a:t>
            </a:r>
          </a:p>
          <a:p>
            <a:r>
              <a:rPr lang="en-US" sz="3200" dirty="0"/>
              <a:t>Does + test imply immunity</a:t>
            </a:r>
          </a:p>
          <a:p>
            <a:r>
              <a:rPr lang="en-US" sz="3200" dirty="0"/>
              <a:t>Very few test FDA authorized</a:t>
            </a:r>
          </a:p>
          <a:p>
            <a:pPr lvl="1"/>
            <a:r>
              <a:rPr lang="en-US" dirty="0"/>
              <a:t> </a:t>
            </a:r>
            <a:r>
              <a:rPr lang="en-US" sz="2800" dirty="0"/>
              <a:t>Cellex, Ortho Clinical Diagnostics, Chembio Diagnostic Systems and the Mount Sinai Laboratory.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381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4/19/202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46" y="2930433"/>
            <a:ext cx="8382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19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ready for prime time</a:t>
            </a:r>
          </a:p>
          <a:p>
            <a:r>
              <a:rPr lang="en-US" dirty="0"/>
              <a:t>Need to have</a:t>
            </a:r>
          </a:p>
          <a:p>
            <a:pPr lvl="1"/>
            <a:r>
              <a:rPr lang="en-US" dirty="0"/>
              <a:t>Low false positive and negative rates</a:t>
            </a:r>
          </a:p>
          <a:p>
            <a:pPr lvl="1"/>
            <a:r>
              <a:rPr lang="en-US" dirty="0"/>
              <a:t>Understand what antibody response is protective </a:t>
            </a:r>
          </a:p>
        </p:txBody>
      </p:sp>
    </p:spTree>
    <p:extLst>
      <p:ext uri="{BB962C8B-B14F-4D97-AF65-F5344CB8AC3E}">
        <p14:creationId xmlns:p14="http://schemas.microsoft.com/office/powerpoint/2010/main" val="152974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Line 2"/>
          <p:cNvSpPr>
            <a:spLocks noChangeShapeType="1"/>
          </p:cNvSpPr>
          <p:nvPr/>
        </p:nvSpPr>
        <p:spPr bwMode="auto">
          <a:xfrm rot="1682237">
            <a:off x="1066800" y="2895600"/>
            <a:ext cx="609600" cy="1588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483" name="Line 3"/>
          <p:cNvSpPr>
            <a:spLocks noChangeShapeType="1"/>
          </p:cNvSpPr>
          <p:nvPr/>
        </p:nvSpPr>
        <p:spPr bwMode="auto">
          <a:xfrm rot="-1803924">
            <a:off x="1066800" y="3276600"/>
            <a:ext cx="609600" cy="1588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484" name="Line 4"/>
          <p:cNvSpPr>
            <a:spLocks noChangeShapeType="1"/>
          </p:cNvSpPr>
          <p:nvPr/>
        </p:nvSpPr>
        <p:spPr bwMode="auto">
          <a:xfrm>
            <a:off x="5410200" y="3200400"/>
            <a:ext cx="0" cy="6858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485" name="Line 5"/>
          <p:cNvSpPr>
            <a:spLocks noChangeShapeType="1"/>
          </p:cNvSpPr>
          <p:nvPr/>
        </p:nvSpPr>
        <p:spPr bwMode="auto">
          <a:xfrm>
            <a:off x="5638800" y="3200400"/>
            <a:ext cx="0" cy="6858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1600200" y="3200400"/>
            <a:ext cx="0" cy="609600"/>
          </a:xfrm>
          <a:prstGeom prst="line">
            <a:avLst/>
          </a:prstGeom>
          <a:noFill/>
          <a:ln w="889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487" name="Line 7"/>
          <p:cNvSpPr>
            <a:spLocks noChangeShapeType="1"/>
          </p:cNvSpPr>
          <p:nvPr/>
        </p:nvSpPr>
        <p:spPr bwMode="auto">
          <a:xfrm>
            <a:off x="1600200" y="2362200"/>
            <a:ext cx="0" cy="609600"/>
          </a:xfrm>
          <a:prstGeom prst="line">
            <a:avLst/>
          </a:prstGeom>
          <a:noFill/>
          <a:ln w="889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48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4000" b="0" dirty="0">
                <a:solidFill>
                  <a:srgbClr val="FFFF00"/>
                </a:solidFill>
              </a:rPr>
              <a:t>D-Dimer</a:t>
            </a:r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1295400" y="1981200"/>
            <a:ext cx="655638" cy="6858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sng" dirty="0"/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1371600" y="2819400"/>
            <a:ext cx="533400" cy="533400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sng" dirty="0"/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1371600" y="20574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1447800" y="28194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1295400" y="3505200"/>
            <a:ext cx="685800" cy="6858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sng" dirty="0"/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1371600" y="35814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657600" y="3200400"/>
            <a:ext cx="0" cy="609600"/>
          </a:xfrm>
          <a:prstGeom prst="line">
            <a:avLst/>
          </a:prstGeom>
          <a:noFill/>
          <a:ln w="889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496" name="Line 16"/>
          <p:cNvSpPr>
            <a:spLocks noChangeShapeType="1"/>
          </p:cNvSpPr>
          <p:nvPr/>
        </p:nvSpPr>
        <p:spPr bwMode="auto">
          <a:xfrm>
            <a:off x="3657600" y="2362200"/>
            <a:ext cx="0" cy="609600"/>
          </a:xfrm>
          <a:prstGeom prst="line">
            <a:avLst/>
          </a:prstGeom>
          <a:noFill/>
          <a:ln w="889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3352800" y="1981200"/>
            <a:ext cx="685800" cy="6858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sng" dirty="0"/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3429000" y="2819400"/>
            <a:ext cx="533400" cy="533400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sng" dirty="0"/>
          </a:p>
        </p:txBody>
      </p:sp>
      <p:sp>
        <p:nvSpPr>
          <p:cNvPr id="148499" name="Text Box 19"/>
          <p:cNvSpPr txBox="1">
            <a:spLocks noChangeArrowheads="1"/>
          </p:cNvSpPr>
          <p:nvPr/>
        </p:nvSpPr>
        <p:spPr bwMode="auto">
          <a:xfrm>
            <a:off x="3429000" y="20574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8500" name="Text Box 20"/>
          <p:cNvSpPr txBox="1">
            <a:spLocks noChangeArrowheads="1"/>
          </p:cNvSpPr>
          <p:nvPr/>
        </p:nvSpPr>
        <p:spPr bwMode="auto">
          <a:xfrm>
            <a:off x="3505200" y="28194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48501" name="Oval 21"/>
          <p:cNvSpPr>
            <a:spLocks noChangeArrowheads="1"/>
          </p:cNvSpPr>
          <p:nvPr/>
        </p:nvSpPr>
        <p:spPr bwMode="auto">
          <a:xfrm>
            <a:off x="3352800" y="3505200"/>
            <a:ext cx="685800" cy="6858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sng" dirty="0"/>
          </a:p>
        </p:txBody>
      </p:sp>
      <p:sp>
        <p:nvSpPr>
          <p:cNvPr id="148502" name="Text Box 22"/>
          <p:cNvSpPr txBox="1">
            <a:spLocks noChangeArrowheads="1"/>
          </p:cNvSpPr>
          <p:nvPr/>
        </p:nvSpPr>
        <p:spPr bwMode="auto">
          <a:xfrm>
            <a:off x="3429000" y="35814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8503" name="Line 23"/>
          <p:cNvSpPr>
            <a:spLocks noChangeShapeType="1"/>
          </p:cNvSpPr>
          <p:nvPr/>
        </p:nvSpPr>
        <p:spPr bwMode="auto">
          <a:xfrm>
            <a:off x="5486400" y="2286000"/>
            <a:ext cx="0" cy="609600"/>
          </a:xfrm>
          <a:prstGeom prst="line">
            <a:avLst/>
          </a:prstGeom>
          <a:noFill/>
          <a:ln w="889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504" name="Line 24"/>
          <p:cNvSpPr>
            <a:spLocks noChangeShapeType="1"/>
          </p:cNvSpPr>
          <p:nvPr/>
        </p:nvSpPr>
        <p:spPr bwMode="auto">
          <a:xfrm>
            <a:off x="5486400" y="1600200"/>
            <a:ext cx="0" cy="609600"/>
          </a:xfrm>
          <a:prstGeom prst="line">
            <a:avLst/>
          </a:prstGeom>
          <a:noFill/>
          <a:ln w="889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505" name="Oval 25"/>
          <p:cNvSpPr>
            <a:spLocks noChangeArrowheads="1"/>
          </p:cNvSpPr>
          <p:nvPr/>
        </p:nvSpPr>
        <p:spPr bwMode="auto">
          <a:xfrm>
            <a:off x="5181600" y="1219200"/>
            <a:ext cx="685800" cy="6858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sng" dirty="0"/>
          </a:p>
        </p:txBody>
      </p:sp>
      <p:sp>
        <p:nvSpPr>
          <p:cNvPr id="148506" name="Oval 26"/>
          <p:cNvSpPr>
            <a:spLocks noChangeArrowheads="1"/>
          </p:cNvSpPr>
          <p:nvPr/>
        </p:nvSpPr>
        <p:spPr bwMode="auto">
          <a:xfrm>
            <a:off x="5257800" y="2057400"/>
            <a:ext cx="533400" cy="533400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sng" dirty="0"/>
          </a:p>
        </p:txBody>
      </p:sp>
      <p:sp>
        <p:nvSpPr>
          <p:cNvPr id="148507" name="Text Box 27"/>
          <p:cNvSpPr txBox="1">
            <a:spLocks noChangeArrowheads="1"/>
          </p:cNvSpPr>
          <p:nvPr/>
        </p:nvSpPr>
        <p:spPr bwMode="auto">
          <a:xfrm>
            <a:off x="5257800" y="12954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8508" name="Text Box 28"/>
          <p:cNvSpPr txBox="1">
            <a:spLocks noChangeArrowheads="1"/>
          </p:cNvSpPr>
          <p:nvPr/>
        </p:nvSpPr>
        <p:spPr bwMode="auto">
          <a:xfrm>
            <a:off x="5334000" y="20574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48509" name="Oval 29"/>
          <p:cNvSpPr>
            <a:spLocks noChangeArrowheads="1"/>
          </p:cNvSpPr>
          <p:nvPr/>
        </p:nvSpPr>
        <p:spPr bwMode="auto">
          <a:xfrm>
            <a:off x="5181600" y="2743200"/>
            <a:ext cx="685800" cy="6858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sng" dirty="0"/>
          </a:p>
        </p:txBody>
      </p:sp>
      <p:sp>
        <p:nvSpPr>
          <p:cNvPr id="148510" name="Text Box 30"/>
          <p:cNvSpPr txBox="1">
            <a:spLocks noChangeArrowheads="1"/>
          </p:cNvSpPr>
          <p:nvPr/>
        </p:nvSpPr>
        <p:spPr bwMode="auto">
          <a:xfrm>
            <a:off x="5257800" y="28194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8511" name="Line 31"/>
          <p:cNvSpPr>
            <a:spLocks noChangeShapeType="1"/>
          </p:cNvSpPr>
          <p:nvPr/>
        </p:nvSpPr>
        <p:spPr bwMode="auto">
          <a:xfrm>
            <a:off x="5486400" y="4953000"/>
            <a:ext cx="0" cy="609600"/>
          </a:xfrm>
          <a:prstGeom prst="line">
            <a:avLst/>
          </a:prstGeom>
          <a:noFill/>
          <a:ln w="889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512" name="Line 32"/>
          <p:cNvSpPr>
            <a:spLocks noChangeShapeType="1"/>
          </p:cNvSpPr>
          <p:nvPr/>
        </p:nvSpPr>
        <p:spPr bwMode="auto">
          <a:xfrm>
            <a:off x="5486400" y="4267200"/>
            <a:ext cx="0" cy="609600"/>
          </a:xfrm>
          <a:prstGeom prst="line">
            <a:avLst/>
          </a:prstGeom>
          <a:noFill/>
          <a:ln w="889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513" name="Oval 33"/>
          <p:cNvSpPr>
            <a:spLocks noChangeArrowheads="1"/>
          </p:cNvSpPr>
          <p:nvPr/>
        </p:nvSpPr>
        <p:spPr bwMode="auto">
          <a:xfrm>
            <a:off x="5181600" y="3733800"/>
            <a:ext cx="685800" cy="6858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sng" dirty="0"/>
          </a:p>
        </p:txBody>
      </p:sp>
      <p:sp>
        <p:nvSpPr>
          <p:cNvPr id="148514" name="Oval 34"/>
          <p:cNvSpPr>
            <a:spLocks noChangeArrowheads="1"/>
          </p:cNvSpPr>
          <p:nvPr/>
        </p:nvSpPr>
        <p:spPr bwMode="auto">
          <a:xfrm>
            <a:off x="5257800" y="4572000"/>
            <a:ext cx="533400" cy="533400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sng" dirty="0"/>
          </a:p>
        </p:txBody>
      </p:sp>
      <p:sp>
        <p:nvSpPr>
          <p:cNvPr id="148515" name="Text Box 35"/>
          <p:cNvSpPr txBox="1">
            <a:spLocks noChangeArrowheads="1"/>
          </p:cNvSpPr>
          <p:nvPr/>
        </p:nvSpPr>
        <p:spPr bwMode="auto">
          <a:xfrm>
            <a:off x="5257800" y="38100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8516" name="Text Box 36"/>
          <p:cNvSpPr txBox="1">
            <a:spLocks noChangeArrowheads="1"/>
          </p:cNvSpPr>
          <p:nvPr/>
        </p:nvSpPr>
        <p:spPr bwMode="auto">
          <a:xfrm>
            <a:off x="5334000" y="45720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48517" name="Oval 37"/>
          <p:cNvSpPr>
            <a:spLocks noChangeArrowheads="1"/>
          </p:cNvSpPr>
          <p:nvPr/>
        </p:nvSpPr>
        <p:spPr bwMode="auto">
          <a:xfrm>
            <a:off x="5181600" y="5257800"/>
            <a:ext cx="685800" cy="6858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sng" dirty="0"/>
          </a:p>
        </p:txBody>
      </p:sp>
      <p:sp>
        <p:nvSpPr>
          <p:cNvPr id="148518" name="Text Box 38"/>
          <p:cNvSpPr txBox="1">
            <a:spLocks noChangeArrowheads="1"/>
          </p:cNvSpPr>
          <p:nvPr/>
        </p:nvSpPr>
        <p:spPr bwMode="auto">
          <a:xfrm>
            <a:off x="5257800" y="53340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8519" name="Text Box 39"/>
          <p:cNvSpPr txBox="1">
            <a:spLocks noChangeArrowheads="1"/>
          </p:cNvSpPr>
          <p:nvPr/>
        </p:nvSpPr>
        <p:spPr bwMode="auto">
          <a:xfrm>
            <a:off x="381000" y="2590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FF"/>
                </a:solidFill>
              </a:rPr>
              <a:t>FPA</a:t>
            </a:r>
          </a:p>
        </p:txBody>
      </p:sp>
      <p:sp>
        <p:nvSpPr>
          <p:cNvPr id="148520" name="Text Box 40"/>
          <p:cNvSpPr txBox="1">
            <a:spLocks noChangeArrowheads="1"/>
          </p:cNvSpPr>
          <p:nvPr/>
        </p:nvSpPr>
        <p:spPr bwMode="auto">
          <a:xfrm>
            <a:off x="381000" y="3200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FF"/>
                </a:solidFill>
              </a:rPr>
              <a:t>FPB</a:t>
            </a:r>
          </a:p>
        </p:txBody>
      </p:sp>
      <p:sp>
        <p:nvSpPr>
          <p:cNvPr id="148521" name="Oval 41"/>
          <p:cNvSpPr>
            <a:spLocks noChangeArrowheads="1"/>
          </p:cNvSpPr>
          <p:nvPr/>
        </p:nvSpPr>
        <p:spPr bwMode="auto">
          <a:xfrm>
            <a:off x="7924800" y="1752600"/>
            <a:ext cx="533400" cy="533400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sng" dirty="0"/>
          </a:p>
        </p:txBody>
      </p:sp>
      <p:sp>
        <p:nvSpPr>
          <p:cNvPr id="148522" name="Text Box 42"/>
          <p:cNvSpPr txBox="1">
            <a:spLocks noChangeArrowheads="1"/>
          </p:cNvSpPr>
          <p:nvPr/>
        </p:nvSpPr>
        <p:spPr bwMode="auto">
          <a:xfrm>
            <a:off x="8001000" y="17526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48523" name="Line 43"/>
          <p:cNvSpPr>
            <a:spLocks noChangeShapeType="1"/>
          </p:cNvSpPr>
          <p:nvPr/>
        </p:nvSpPr>
        <p:spPr bwMode="auto">
          <a:xfrm>
            <a:off x="8077200" y="4114800"/>
            <a:ext cx="0" cy="685800"/>
          </a:xfrm>
          <a:prstGeom prst="line">
            <a:avLst/>
          </a:prstGeom>
          <a:noFill/>
          <a:ln w="152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524" name="Line 44"/>
          <p:cNvSpPr>
            <a:spLocks noChangeShapeType="1"/>
          </p:cNvSpPr>
          <p:nvPr/>
        </p:nvSpPr>
        <p:spPr bwMode="auto">
          <a:xfrm>
            <a:off x="8305800" y="4114800"/>
            <a:ext cx="0" cy="6858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525" name="Oval 45"/>
          <p:cNvSpPr>
            <a:spLocks noChangeArrowheads="1"/>
          </p:cNvSpPr>
          <p:nvPr/>
        </p:nvSpPr>
        <p:spPr bwMode="auto">
          <a:xfrm>
            <a:off x="7848600" y="3657600"/>
            <a:ext cx="685800" cy="6858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sng" dirty="0"/>
          </a:p>
        </p:txBody>
      </p:sp>
      <p:sp>
        <p:nvSpPr>
          <p:cNvPr id="148526" name="Text Box 46"/>
          <p:cNvSpPr txBox="1">
            <a:spLocks noChangeArrowheads="1"/>
          </p:cNvSpPr>
          <p:nvPr/>
        </p:nvSpPr>
        <p:spPr bwMode="auto">
          <a:xfrm>
            <a:off x="7924800" y="37338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8527" name="Oval 47"/>
          <p:cNvSpPr>
            <a:spLocks noChangeArrowheads="1"/>
          </p:cNvSpPr>
          <p:nvPr/>
        </p:nvSpPr>
        <p:spPr bwMode="auto">
          <a:xfrm>
            <a:off x="7848600" y="4648200"/>
            <a:ext cx="685800" cy="6858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 u="sng" dirty="0"/>
          </a:p>
        </p:txBody>
      </p:sp>
      <p:sp>
        <p:nvSpPr>
          <p:cNvPr id="148528" name="Text Box 48"/>
          <p:cNvSpPr txBox="1">
            <a:spLocks noChangeArrowheads="1"/>
          </p:cNvSpPr>
          <p:nvPr/>
        </p:nvSpPr>
        <p:spPr bwMode="auto">
          <a:xfrm>
            <a:off x="7924800" y="47244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8529" name="Line 49"/>
          <p:cNvSpPr>
            <a:spLocks noChangeShapeType="1"/>
          </p:cNvSpPr>
          <p:nvPr/>
        </p:nvSpPr>
        <p:spPr bwMode="auto">
          <a:xfrm>
            <a:off x="2057400" y="3048000"/>
            <a:ext cx="1143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530" name="Line 50"/>
          <p:cNvSpPr>
            <a:spLocks noChangeShapeType="1"/>
          </p:cNvSpPr>
          <p:nvPr/>
        </p:nvSpPr>
        <p:spPr bwMode="auto">
          <a:xfrm>
            <a:off x="4191000" y="3048000"/>
            <a:ext cx="8382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531" name="Text Box 51"/>
          <p:cNvSpPr txBox="1">
            <a:spLocks noChangeArrowheads="1"/>
          </p:cNvSpPr>
          <p:nvPr/>
        </p:nvSpPr>
        <p:spPr bwMode="auto">
          <a:xfrm>
            <a:off x="1828800" y="2514600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Thrombin</a:t>
            </a:r>
          </a:p>
        </p:txBody>
      </p:sp>
      <p:sp>
        <p:nvSpPr>
          <p:cNvPr id="148532" name="Text Box 52"/>
          <p:cNvSpPr txBox="1">
            <a:spLocks noChangeArrowheads="1"/>
          </p:cNvSpPr>
          <p:nvPr/>
        </p:nvSpPr>
        <p:spPr bwMode="auto">
          <a:xfrm>
            <a:off x="5867400" y="2514600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Plasmin</a:t>
            </a:r>
          </a:p>
        </p:txBody>
      </p:sp>
      <p:sp>
        <p:nvSpPr>
          <p:cNvPr id="148533" name="Line 53"/>
          <p:cNvSpPr>
            <a:spLocks noChangeShapeType="1"/>
          </p:cNvSpPr>
          <p:nvPr/>
        </p:nvSpPr>
        <p:spPr bwMode="auto">
          <a:xfrm>
            <a:off x="6019800" y="3048000"/>
            <a:ext cx="10668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534" name="Line 54"/>
          <p:cNvSpPr>
            <a:spLocks noChangeShapeType="1"/>
          </p:cNvSpPr>
          <p:nvPr/>
        </p:nvSpPr>
        <p:spPr bwMode="auto">
          <a:xfrm>
            <a:off x="7086600" y="3048000"/>
            <a:ext cx="762000" cy="6096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535" name="Line 55"/>
          <p:cNvSpPr>
            <a:spLocks noChangeShapeType="1"/>
          </p:cNvSpPr>
          <p:nvPr/>
        </p:nvSpPr>
        <p:spPr bwMode="auto">
          <a:xfrm flipV="1">
            <a:off x="7086600" y="2438400"/>
            <a:ext cx="762000" cy="6096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8536" name="Text Box 57"/>
          <p:cNvSpPr txBox="1">
            <a:spLocks noChangeArrowheads="1"/>
          </p:cNvSpPr>
          <p:nvPr/>
        </p:nvSpPr>
        <p:spPr bwMode="auto">
          <a:xfrm>
            <a:off x="4800600" y="6035675"/>
            <a:ext cx="1470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X-Linked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Fibrin</a:t>
            </a:r>
          </a:p>
        </p:txBody>
      </p:sp>
      <p:sp>
        <p:nvSpPr>
          <p:cNvPr id="148537" name="Text Box 58"/>
          <p:cNvSpPr txBox="1">
            <a:spLocks noChangeArrowheads="1"/>
          </p:cNvSpPr>
          <p:nvPr/>
        </p:nvSpPr>
        <p:spPr bwMode="auto">
          <a:xfrm>
            <a:off x="685800" y="4419600"/>
            <a:ext cx="175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Fibrinogen</a:t>
            </a:r>
          </a:p>
        </p:txBody>
      </p:sp>
      <p:sp>
        <p:nvSpPr>
          <p:cNvPr id="148538" name="Text Box 59"/>
          <p:cNvSpPr txBox="1">
            <a:spLocks noChangeArrowheads="1"/>
          </p:cNvSpPr>
          <p:nvPr/>
        </p:nvSpPr>
        <p:spPr bwMode="auto">
          <a:xfrm>
            <a:off x="2895600" y="4419600"/>
            <a:ext cx="155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Fibrin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Monomer</a:t>
            </a:r>
          </a:p>
        </p:txBody>
      </p:sp>
      <p:sp>
        <p:nvSpPr>
          <p:cNvPr id="148539" name="Text Box 60"/>
          <p:cNvSpPr txBox="1">
            <a:spLocks noChangeArrowheads="1"/>
          </p:cNvSpPr>
          <p:nvPr/>
        </p:nvSpPr>
        <p:spPr bwMode="auto">
          <a:xfrm>
            <a:off x="7467600" y="5562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D-Dimer</a:t>
            </a:r>
          </a:p>
        </p:txBody>
      </p:sp>
      <p:sp>
        <p:nvSpPr>
          <p:cNvPr id="148540" name="Line 61"/>
          <p:cNvSpPr>
            <a:spLocks noChangeShapeType="1"/>
          </p:cNvSpPr>
          <p:nvPr/>
        </p:nvSpPr>
        <p:spPr bwMode="auto">
          <a:xfrm>
            <a:off x="2374900" y="3060700"/>
            <a:ext cx="8382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336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bsg1.jpg">
            <a:extLst>
              <a:ext uri="{FF2B5EF4-FFF2-40B4-BE49-F238E27FC236}">
                <a16:creationId xmlns:a16="http://schemas.microsoft.com/office/drawing/2014/main" id="{1F88B54D-D84D-4A6E-A4A6-B50EC3597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r>
              <a:rPr lang="en-US" b="1" dirty="0">
                <a:effectLst/>
                <a:latin typeface="+mn-lt"/>
                <a:ea typeface="+mn-ea"/>
                <a:cs typeface="+mn-cs"/>
              </a:rPr>
              <a:t>Oncology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worse with COVD infection</a:t>
            </a:r>
          </a:p>
          <a:p>
            <a:pPr lvl="1"/>
            <a:r>
              <a:rPr lang="en-US" dirty="0"/>
              <a:t>Higher infection rate</a:t>
            </a:r>
          </a:p>
          <a:p>
            <a:pPr lvl="1"/>
            <a:r>
              <a:rPr lang="en-US" dirty="0"/>
              <a:t>Higher complication rate</a:t>
            </a:r>
          </a:p>
          <a:p>
            <a:r>
              <a:rPr lang="en-US" dirty="0"/>
              <a:t>But many need constant exposure to health care</a:t>
            </a:r>
          </a:p>
        </p:txBody>
      </p:sp>
    </p:spTree>
    <p:extLst>
      <p:ext uri="{BB962C8B-B14F-4D97-AF65-F5344CB8AC3E}">
        <p14:creationId xmlns:p14="http://schemas.microsoft.com/office/powerpoint/2010/main" val="39902977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Delaying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15737"/>
            <a:ext cx="7772400" cy="4114800"/>
          </a:xfrm>
        </p:spPr>
        <p:txBody>
          <a:bodyPr/>
          <a:lstStyle/>
          <a:p>
            <a:r>
              <a:rPr lang="en-US" dirty="0"/>
              <a:t>Maintenance therapy</a:t>
            </a:r>
          </a:p>
          <a:p>
            <a:pPr lvl="1"/>
            <a:r>
              <a:rPr lang="en-US" dirty="0"/>
              <a:t>Delay infusion</a:t>
            </a:r>
          </a:p>
          <a:p>
            <a:r>
              <a:rPr lang="en-US" dirty="0"/>
              <a:t>Cut back monitoring</a:t>
            </a:r>
          </a:p>
          <a:p>
            <a:r>
              <a:rPr lang="en-US" dirty="0"/>
              <a:t>Delay or use virtual visits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863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 “COVID” infusion/clinic</a:t>
            </a:r>
          </a:p>
          <a:p>
            <a:r>
              <a:rPr lang="en-US" dirty="0"/>
              <a:t>Social distancing</a:t>
            </a:r>
          </a:p>
          <a:p>
            <a:r>
              <a:rPr lang="en-US" dirty="0"/>
              <a:t>Mask</a:t>
            </a:r>
          </a:p>
          <a:p>
            <a:r>
              <a:rPr lang="en-US" dirty="0"/>
              <a:t>No visitors</a:t>
            </a:r>
          </a:p>
        </p:txBody>
      </p:sp>
    </p:spTree>
    <p:extLst>
      <p:ext uri="{BB962C8B-B14F-4D97-AF65-F5344CB8AC3E}">
        <p14:creationId xmlns:p14="http://schemas.microsoft.com/office/powerpoint/2010/main" val="38472095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405764"/>
            <a:ext cx="7765299" cy="4361989"/>
          </a:xfrm>
        </p:spPr>
      </p:pic>
    </p:spTree>
    <p:extLst>
      <p:ext uri="{BB962C8B-B14F-4D97-AF65-F5344CB8AC3E}">
        <p14:creationId xmlns:p14="http://schemas.microsoft.com/office/powerpoint/2010/main" val="15866440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>
            <a:extLst>
              <a:ext uri="{FF2B5EF4-FFF2-40B4-BE49-F238E27FC236}">
                <a16:creationId xmlns:a16="http://schemas.microsoft.com/office/drawing/2014/main" id="{88A46E38-A4FB-48B9-BFA5-0AA74A737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7" y="1926597"/>
            <a:ext cx="8720900" cy="3409078"/>
          </a:xfrm>
        </p:spPr>
      </p:pic>
    </p:spTree>
    <p:extLst>
      <p:ext uri="{BB962C8B-B14F-4D97-AF65-F5344CB8AC3E}">
        <p14:creationId xmlns:p14="http://schemas.microsoft.com/office/powerpoint/2010/main" val="404589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1" y="1181100"/>
            <a:ext cx="8184908" cy="4476122"/>
          </a:xfrm>
        </p:spPr>
      </p:pic>
      <p:sp>
        <p:nvSpPr>
          <p:cNvPr id="3" name="Rectangle 2"/>
          <p:cNvSpPr/>
          <p:nvPr/>
        </p:nvSpPr>
        <p:spPr bwMode="auto">
          <a:xfrm>
            <a:off x="7428411" y="2081349"/>
            <a:ext cx="1114698" cy="71410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29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Thrombosis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Rates of 17-25% reported even with prophylaxis</a:t>
            </a:r>
          </a:p>
          <a:p>
            <a:pPr lvl="1"/>
            <a:r>
              <a:rPr lang="en-US" dirty="0"/>
              <a:t>Much higher than literature</a:t>
            </a:r>
          </a:p>
          <a:p>
            <a:pPr lvl="1"/>
            <a:r>
              <a:rPr lang="en-US" dirty="0"/>
              <a:t>Venous thrombosis</a:t>
            </a:r>
          </a:p>
          <a:p>
            <a:pPr lvl="1"/>
            <a:r>
              <a:rPr lang="en-US" dirty="0"/>
              <a:t>Arterial thrombosis</a:t>
            </a:r>
          </a:p>
          <a:p>
            <a:pPr lvl="1"/>
            <a:r>
              <a:rPr lang="en-US" dirty="0"/>
              <a:t>Microthrombosis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4794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FF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FFAAA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FF0000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1271</TotalTime>
  <Words>927</Words>
  <Application>Microsoft Office PowerPoint</Application>
  <PresentationFormat>On-screen Show (4:3)</PresentationFormat>
  <Paragraphs>260</Paragraphs>
  <Slides>65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Arial</vt:lpstr>
      <vt:lpstr>Times New Roman</vt:lpstr>
      <vt:lpstr>Blank Presentation</vt:lpstr>
      <vt:lpstr>COVID! </vt:lpstr>
      <vt:lpstr>DISCLOSURE</vt:lpstr>
      <vt:lpstr>What I am Discussing</vt:lpstr>
      <vt:lpstr>Coagulopathy in COVID-19</vt:lpstr>
      <vt:lpstr>D-Dimer</vt:lpstr>
      <vt:lpstr>D-Dimer</vt:lpstr>
      <vt:lpstr>PowerPoint Presentation</vt:lpstr>
      <vt:lpstr>PowerPoint Presentation</vt:lpstr>
      <vt:lpstr>Thrombosis</vt:lpstr>
      <vt:lpstr>Cui</vt:lpstr>
      <vt:lpstr>PowerPoint Presentation</vt:lpstr>
      <vt:lpstr>Klok</vt:lpstr>
      <vt:lpstr>France </vt:lpstr>
      <vt:lpstr>Middledorpf</vt:lpstr>
      <vt:lpstr>Thrombosis Rates</vt:lpstr>
      <vt:lpstr>Heparin Resistance</vt:lpstr>
      <vt:lpstr>PowerPoint Presentation</vt:lpstr>
      <vt:lpstr>Etiology</vt:lpstr>
      <vt:lpstr>Inflammation</vt:lpstr>
      <vt:lpstr>Pulmonary Inflammation</vt:lpstr>
      <vt:lpstr>PowerPoint Presentation</vt:lpstr>
      <vt:lpstr>PowerPoint Presentation</vt:lpstr>
      <vt:lpstr>Endothelial Infection</vt:lpstr>
      <vt:lpstr>PowerPoint Presentation</vt:lpstr>
      <vt:lpstr>Anticoagulation</vt:lpstr>
      <vt:lpstr>Is Heparin Beneficial</vt:lpstr>
      <vt:lpstr>PowerPoint Presentation</vt:lpstr>
      <vt:lpstr>Increase Dosing?</vt:lpstr>
      <vt:lpstr>Therapeutic Dosing</vt:lpstr>
      <vt:lpstr>Outpatient Prophylaxis</vt:lpstr>
      <vt:lpstr>A Reasonable Approach </vt:lpstr>
      <vt:lpstr>Heparin Resistance</vt:lpstr>
      <vt:lpstr>Heparin Resistance</vt:lpstr>
      <vt:lpstr>PowerPoint Presentation</vt:lpstr>
      <vt:lpstr>Use of Anti IL-6 Agents</vt:lpstr>
      <vt:lpstr>PowerPoint Presentation</vt:lpstr>
      <vt:lpstr>IL-6</vt:lpstr>
      <vt:lpstr>Why Anti-IL-6</vt:lpstr>
      <vt:lpstr>Cytokine Strom</vt:lpstr>
      <vt:lpstr>CRS Treatment</vt:lpstr>
      <vt:lpstr>Patient 1 NEJM</vt:lpstr>
      <vt:lpstr>Problems</vt:lpstr>
      <vt:lpstr>Other Agents</vt:lpstr>
      <vt:lpstr>PowerPoint Presentation</vt:lpstr>
      <vt:lpstr>Two Other Heme Topics</vt:lpstr>
      <vt:lpstr>Ferritins</vt:lpstr>
      <vt:lpstr>“Hemoglobin Damage”</vt:lpstr>
      <vt:lpstr>PowerPoint Presentation</vt:lpstr>
      <vt:lpstr>Use of Convalescent Plasma</vt:lpstr>
      <vt:lpstr>Convalescent Plasma</vt:lpstr>
      <vt:lpstr>Hyperimmune Globulin</vt:lpstr>
      <vt:lpstr>Convalescent Plasma</vt:lpstr>
      <vt:lpstr>Issues</vt:lpstr>
      <vt:lpstr>PowerPoint Presentation</vt:lpstr>
      <vt:lpstr>Utility of Antibody Testing</vt:lpstr>
      <vt:lpstr>Antibody Testing</vt:lpstr>
      <vt:lpstr>Issues</vt:lpstr>
      <vt:lpstr>New York Times</vt:lpstr>
      <vt:lpstr>Bottom Line</vt:lpstr>
      <vt:lpstr>PowerPoint Presentation</vt:lpstr>
      <vt:lpstr>Oncology Patients</vt:lpstr>
      <vt:lpstr>Delaying Care</vt:lpstr>
      <vt:lpstr>Clinics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DeLoughery</dc:creator>
  <cp:lastModifiedBy>Letourneau, Jennifer L :LGS Clinical VP Medical Education</cp:lastModifiedBy>
  <cp:revision>277</cp:revision>
  <dcterms:created xsi:type="dcterms:W3CDTF">2000-01-15T22:48:54Z</dcterms:created>
  <dcterms:modified xsi:type="dcterms:W3CDTF">2020-04-23T23:26:02Z</dcterms:modified>
</cp:coreProperties>
</file>