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svg" ContentType="image/svg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0" r:id="rId4"/>
  </p:sldMasterIdLst>
  <p:notesMasterIdLst>
    <p:notesMasterId r:id="rId35"/>
  </p:notesMasterIdLst>
  <p:sldIdLst>
    <p:sldId id="309" r:id="rId5"/>
    <p:sldId id="257" r:id="rId6"/>
    <p:sldId id="469" r:id="rId7"/>
    <p:sldId id="554" r:id="rId8"/>
    <p:sldId id="585" r:id="rId9"/>
    <p:sldId id="575" r:id="rId10"/>
    <p:sldId id="576" r:id="rId11"/>
    <p:sldId id="597" r:id="rId12"/>
    <p:sldId id="578" r:id="rId13"/>
    <p:sldId id="563" r:id="rId14"/>
    <p:sldId id="579" r:id="rId15"/>
    <p:sldId id="564" r:id="rId16"/>
    <p:sldId id="587" r:id="rId17"/>
    <p:sldId id="571" r:id="rId18"/>
    <p:sldId id="570" r:id="rId19"/>
    <p:sldId id="581" r:id="rId20"/>
    <p:sldId id="565" r:id="rId21"/>
    <p:sldId id="588" r:id="rId22"/>
    <p:sldId id="594" r:id="rId23"/>
    <p:sldId id="566" r:id="rId24"/>
    <p:sldId id="582" r:id="rId25"/>
    <p:sldId id="567" r:id="rId26"/>
    <p:sldId id="583" r:id="rId27"/>
    <p:sldId id="568" r:id="rId28"/>
    <p:sldId id="603" r:id="rId29"/>
    <p:sldId id="569" r:id="rId30"/>
    <p:sldId id="605" r:id="rId31"/>
    <p:sldId id="557" r:id="rId32"/>
    <p:sldId id="606" r:id="rId33"/>
    <p:sldId id="562" r:id="rId34"/>
  </p:sldIdLst>
  <p:sldSz cx="9144000" cy="6858000" type="screen4x3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74"/>
    <a:srgbClr val="008C95"/>
    <a:srgbClr val="DFF1F1"/>
    <a:srgbClr val="A1D5D8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9" autoAdjust="0"/>
    <p:restoredTop sz="78549" autoAdjust="0"/>
  </p:normalViewPr>
  <p:slideViewPr>
    <p:cSldViewPr snapToGrid="0">
      <p:cViewPr varScale="1">
        <p:scale>
          <a:sx n="86" d="100"/>
          <a:sy n="86" d="100"/>
        </p:scale>
        <p:origin x="2264" y="2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Dexmedetomidine (n=39)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Ventilator free hours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144.8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24-43AC-83AE-A70D7F66B0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(n=32)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Ventilator free hours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127.5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24-43AC-83AE-A70D7F66B0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64067952"/>
        <c:axId val="-2064070544"/>
      </c:barChart>
      <c:catAx>
        <c:axId val="-2064067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064070544"/>
        <c:crosses val="autoZero"/>
        <c:auto val="1"/>
        <c:lblAlgn val="ctr"/>
        <c:lblOffset val="100"/>
        <c:noMultiLvlLbl val="0"/>
      </c:catAx>
      <c:valAx>
        <c:axId val="-2064070544"/>
        <c:scaling>
          <c:orientation val="minMax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06406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303118855352998"/>
          <c:y val="0.843611935798877"/>
          <c:w val="0.965973171677744"/>
          <c:h val="0.1264240446183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Dexmedetomidine (n=50)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Delirium-free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24-43AC-83AE-A70D7F66B0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(n=50)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Delirium-free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24-43AC-83AE-A70D7F66B0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68772128"/>
        <c:axId val="-2004162560"/>
      </c:barChart>
      <c:catAx>
        <c:axId val="-2068772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004162560"/>
        <c:crosses val="autoZero"/>
        <c:auto val="1"/>
        <c:lblAlgn val="ctr"/>
        <c:lblOffset val="100"/>
        <c:noMultiLvlLbl val="0"/>
      </c:catAx>
      <c:valAx>
        <c:axId val="-2004162560"/>
        <c:scaling>
          <c:orientation val="minMax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06877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303118855352998"/>
          <c:y val="0.843611935798877"/>
          <c:w val="0.965973171677744"/>
          <c:h val="0.1264240446183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C9023C-78C6-407B-B15B-29C04937E80B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FFAE1201-ECB7-4B67-8723-68EA4EA1F389}">
      <dgm:prSet phldrT="[Text]" custT="1"/>
      <dgm:spPr/>
      <dgm:t>
        <a:bodyPr/>
        <a:lstStyle/>
        <a:p>
          <a:r>
            <a:rPr lang="en-US" sz="1400" b="1" dirty="0"/>
            <a:t>2002</a:t>
          </a:r>
        </a:p>
      </dgm:t>
    </dgm:pt>
    <dgm:pt modelId="{3F60C2BC-C106-4E91-9729-4304AE550D1A}" type="parTrans" cxnId="{383A5C0E-7FF0-45FA-9D79-68BBE91C5C81}">
      <dgm:prSet/>
      <dgm:spPr/>
      <dgm:t>
        <a:bodyPr/>
        <a:lstStyle/>
        <a:p>
          <a:endParaRPr lang="en-US"/>
        </a:p>
      </dgm:t>
    </dgm:pt>
    <dgm:pt modelId="{5B3487E8-FE5E-4906-BD2D-14A2CC27C2A1}" type="sibTrans" cxnId="{383A5C0E-7FF0-45FA-9D79-68BBE91C5C81}">
      <dgm:prSet/>
      <dgm:spPr/>
      <dgm:t>
        <a:bodyPr/>
        <a:lstStyle/>
        <a:p>
          <a:endParaRPr lang="en-US"/>
        </a:p>
      </dgm:t>
    </dgm:pt>
    <dgm:pt modelId="{6E84AFA1-5CF3-4031-9DCC-575BBBECEB06}">
      <dgm:prSet phldrT="[Text]" custT="1"/>
      <dgm:spPr/>
      <dgm:t>
        <a:bodyPr/>
        <a:lstStyle/>
        <a:p>
          <a:r>
            <a:rPr lang="en-US" sz="1400" b="1" dirty="0"/>
            <a:t>2013</a:t>
          </a:r>
        </a:p>
      </dgm:t>
    </dgm:pt>
    <dgm:pt modelId="{24760308-5480-4A24-AC5C-B5434DB063A6}" type="parTrans" cxnId="{D32B8052-8310-4615-875D-4417EC0F1165}">
      <dgm:prSet/>
      <dgm:spPr/>
      <dgm:t>
        <a:bodyPr/>
        <a:lstStyle/>
        <a:p>
          <a:endParaRPr lang="en-US"/>
        </a:p>
      </dgm:t>
    </dgm:pt>
    <dgm:pt modelId="{BCCE514A-5D5A-4976-99E5-D41863587438}" type="sibTrans" cxnId="{D32B8052-8310-4615-875D-4417EC0F1165}">
      <dgm:prSet/>
      <dgm:spPr/>
      <dgm:t>
        <a:bodyPr/>
        <a:lstStyle/>
        <a:p>
          <a:endParaRPr lang="en-US"/>
        </a:p>
      </dgm:t>
    </dgm:pt>
    <dgm:pt modelId="{5250A739-9F20-4F53-B4EF-58ABBE739352}">
      <dgm:prSet phldrT="[Text]" custT="1"/>
      <dgm:spPr/>
      <dgm:t>
        <a:bodyPr/>
        <a:lstStyle/>
        <a:p>
          <a:r>
            <a:rPr lang="en-US" sz="1400" b="1" dirty="0"/>
            <a:t>2018</a:t>
          </a:r>
        </a:p>
      </dgm:t>
    </dgm:pt>
    <dgm:pt modelId="{DDDB317D-BF22-42AE-83B7-263F9A512B85}" type="parTrans" cxnId="{F1A6C9C7-8D9B-43E2-9C00-547F241900D6}">
      <dgm:prSet/>
      <dgm:spPr/>
      <dgm:t>
        <a:bodyPr/>
        <a:lstStyle/>
        <a:p>
          <a:endParaRPr lang="en-US"/>
        </a:p>
      </dgm:t>
    </dgm:pt>
    <dgm:pt modelId="{E8DD112E-8142-4AC3-8D47-F26AD436B45E}" type="sibTrans" cxnId="{F1A6C9C7-8D9B-43E2-9C00-547F241900D6}">
      <dgm:prSet/>
      <dgm:spPr/>
      <dgm:t>
        <a:bodyPr/>
        <a:lstStyle/>
        <a:p>
          <a:endParaRPr lang="en-US"/>
        </a:p>
      </dgm:t>
    </dgm:pt>
    <dgm:pt modelId="{1647FF2C-D579-4F7D-A14E-3E90828FA2D7}">
      <dgm:prSet phldrT="[Text]" custT="1"/>
      <dgm:spPr/>
      <dgm:t>
        <a:bodyPr/>
        <a:lstStyle/>
        <a:p>
          <a:r>
            <a:rPr lang="en-US" sz="1400" b="1" dirty="0"/>
            <a:t>1995</a:t>
          </a:r>
        </a:p>
      </dgm:t>
    </dgm:pt>
    <dgm:pt modelId="{134B314C-DE07-498E-AC1C-BC83CA2F28FA}" type="parTrans" cxnId="{33A44BB3-9421-499F-9864-C1B0053860B6}">
      <dgm:prSet/>
      <dgm:spPr/>
      <dgm:t>
        <a:bodyPr/>
        <a:lstStyle/>
        <a:p>
          <a:endParaRPr lang="en-US"/>
        </a:p>
      </dgm:t>
    </dgm:pt>
    <dgm:pt modelId="{7B13B590-3AF8-4CB6-A782-1E144ED132F0}" type="sibTrans" cxnId="{33A44BB3-9421-499F-9864-C1B0053860B6}">
      <dgm:prSet/>
      <dgm:spPr/>
      <dgm:t>
        <a:bodyPr/>
        <a:lstStyle/>
        <a:p>
          <a:endParaRPr lang="en-US"/>
        </a:p>
      </dgm:t>
    </dgm:pt>
    <dgm:pt modelId="{B28864B0-35A5-40A7-BCCD-35197A3E9532}" type="pres">
      <dgm:prSet presAssocID="{31C9023C-78C6-407B-B15B-29C04937E80B}" presName="Name0" presStyleCnt="0">
        <dgm:presLayoutVars>
          <dgm:dir/>
          <dgm:resizeHandles val="exact"/>
        </dgm:presLayoutVars>
      </dgm:prSet>
      <dgm:spPr/>
    </dgm:pt>
    <dgm:pt modelId="{78D84403-D200-4228-9219-4CD0CF647F5A}" type="pres">
      <dgm:prSet presAssocID="{31C9023C-78C6-407B-B15B-29C04937E80B}" presName="arrow" presStyleLbl="bgShp" presStyleIdx="0" presStyleCnt="1"/>
      <dgm:spPr/>
    </dgm:pt>
    <dgm:pt modelId="{B81E3ADB-B734-4014-A9A2-B5F400D05CC4}" type="pres">
      <dgm:prSet presAssocID="{31C9023C-78C6-407B-B15B-29C04937E80B}" presName="points" presStyleCnt="0"/>
      <dgm:spPr/>
    </dgm:pt>
    <dgm:pt modelId="{D656010A-8E3D-42E4-8999-29D203280669}" type="pres">
      <dgm:prSet presAssocID="{1647FF2C-D579-4F7D-A14E-3E90828FA2D7}" presName="compositeA" presStyleCnt="0"/>
      <dgm:spPr/>
    </dgm:pt>
    <dgm:pt modelId="{A0661129-ACA6-483E-A37F-F33197C27471}" type="pres">
      <dgm:prSet presAssocID="{1647FF2C-D579-4F7D-A14E-3E90828FA2D7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DB7983-50E3-4A65-9F9C-BC7609196255}" type="pres">
      <dgm:prSet presAssocID="{1647FF2C-D579-4F7D-A14E-3E90828FA2D7}" presName="circleA" presStyleLbl="node1" presStyleIdx="0" presStyleCnt="4"/>
      <dgm:spPr/>
    </dgm:pt>
    <dgm:pt modelId="{9CF94640-D8BC-486D-AF5E-6EFFCE5B4F73}" type="pres">
      <dgm:prSet presAssocID="{1647FF2C-D579-4F7D-A14E-3E90828FA2D7}" presName="spaceA" presStyleCnt="0"/>
      <dgm:spPr/>
    </dgm:pt>
    <dgm:pt modelId="{0DAC8E77-F83E-444F-8083-69D083AF65AC}" type="pres">
      <dgm:prSet presAssocID="{7B13B590-3AF8-4CB6-A782-1E144ED132F0}" presName="space" presStyleCnt="0"/>
      <dgm:spPr/>
    </dgm:pt>
    <dgm:pt modelId="{6336DCB7-E5FB-49CF-B76B-E7C09A226B57}" type="pres">
      <dgm:prSet presAssocID="{FFAE1201-ECB7-4B67-8723-68EA4EA1F389}" presName="compositeB" presStyleCnt="0"/>
      <dgm:spPr/>
    </dgm:pt>
    <dgm:pt modelId="{A3EC9837-8F4B-40F3-BDC5-0327CD2B6223}" type="pres">
      <dgm:prSet presAssocID="{FFAE1201-ECB7-4B67-8723-68EA4EA1F389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2A75E-3EB8-44D6-929A-193361CA8F57}" type="pres">
      <dgm:prSet presAssocID="{FFAE1201-ECB7-4B67-8723-68EA4EA1F389}" presName="circleB" presStyleLbl="node1" presStyleIdx="1" presStyleCnt="4"/>
      <dgm:spPr/>
    </dgm:pt>
    <dgm:pt modelId="{F4B795BE-4B75-473C-829F-1DD92B676C54}" type="pres">
      <dgm:prSet presAssocID="{FFAE1201-ECB7-4B67-8723-68EA4EA1F389}" presName="spaceB" presStyleCnt="0"/>
      <dgm:spPr/>
    </dgm:pt>
    <dgm:pt modelId="{93C546B6-14E6-40D6-BDC4-AC3CD31C1CD4}" type="pres">
      <dgm:prSet presAssocID="{5B3487E8-FE5E-4906-BD2D-14A2CC27C2A1}" presName="space" presStyleCnt="0"/>
      <dgm:spPr/>
    </dgm:pt>
    <dgm:pt modelId="{BC968E52-1C1C-4389-89E9-1837A39B0435}" type="pres">
      <dgm:prSet presAssocID="{6E84AFA1-5CF3-4031-9DCC-575BBBECEB06}" presName="compositeA" presStyleCnt="0"/>
      <dgm:spPr/>
    </dgm:pt>
    <dgm:pt modelId="{A855288D-0950-4B35-8845-E04C994690AF}" type="pres">
      <dgm:prSet presAssocID="{6E84AFA1-5CF3-4031-9DCC-575BBBECEB06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BAA8C-440A-4AB3-96FB-310654B2BE8C}" type="pres">
      <dgm:prSet presAssocID="{6E84AFA1-5CF3-4031-9DCC-575BBBECEB06}" presName="circleA" presStyleLbl="node1" presStyleIdx="2" presStyleCnt="4"/>
      <dgm:spPr/>
    </dgm:pt>
    <dgm:pt modelId="{ACA4074A-98AE-4233-8073-209E5FE0F5BF}" type="pres">
      <dgm:prSet presAssocID="{6E84AFA1-5CF3-4031-9DCC-575BBBECEB06}" presName="spaceA" presStyleCnt="0"/>
      <dgm:spPr/>
    </dgm:pt>
    <dgm:pt modelId="{94CE5FE3-D33C-44B0-A4B9-D2AE5255B46B}" type="pres">
      <dgm:prSet presAssocID="{BCCE514A-5D5A-4976-99E5-D41863587438}" presName="space" presStyleCnt="0"/>
      <dgm:spPr/>
    </dgm:pt>
    <dgm:pt modelId="{F1F7C56E-AAA0-4DBA-A237-94B770EC98CF}" type="pres">
      <dgm:prSet presAssocID="{5250A739-9F20-4F53-B4EF-58ABBE739352}" presName="compositeB" presStyleCnt="0"/>
      <dgm:spPr/>
    </dgm:pt>
    <dgm:pt modelId="{0A11F1B2-CCEA-4F26-B203-E51B6A39D2C4}" type="pres">
      <dgm:prSet presAssocID="{5250A739-9F20-4F53-B4EF-58ABBE739352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DF036-63E3-4241-8DEC-F3FA56DE7FA8}" type="pres">
      <dgm:prSet presAssocID="{5250A739-9F20-4F53-B4EF-58ABBE739352}" presName="circleB" presStyleLbl="node1" presStyleIdx="3" presStyleCnt="4"/>
      <dgm:spPr/>
    </dgm:pt>
    <dgm:pt modelId="{20FE76B9-B391-45F8-A969-CB641D51CEBC}" type="pres">
      <dgm:prSet presAssocID="{5250A739-9F20-4F53-B4EF-58ABBE739352}" presName="spaceB" presStyleCnt="0"/>
      <dgm:spPr/>
    </dgm:pt>
  </dgm:ptLst>
  <dgm:cxnLst>
    <dgm:cxn modelId="{383A5C0E-7FF0-45FA-9D79-68BBE91C5C81}" srcId="{31C9023C-78C6-407B-B15B-29C04937E80B}" destId="{FFAE1201-ECB7-4B67-8723-68EA4EA1F389}" srcOrd="1" destOrd="0" parTransId="{3F60C2BC-C106-4E91-9729-4304AE550D1A}" sibTransId="{5B3487E8-FE5E-4906-BD2D-14A2CC27C2A1}"/>
    <dgm:cxn modelId="{D32B8052-8310-4615-875D-4417EC0F1165}" srcId="{31C9023C-78C6-407B-B15B-29C04937E80B}" destId="{6E84AFA1-5CF3-4031-9DCC-575BBBECEB06}" srcOrd="2" destOrd="0" parTransId="{24760308-5480-4A24-AC5C-B5434DB063A6}" sibTransId="{BCCE514A-5D5A-4976-99E5-D41863587438}"/>
    <dgm:cxn modelId="{F1A6C9C7-8D9B-43E2-9C00-547F241900D6}" srcId="{31C9023C-78C6-407B-B15B-29C04937E80B}" destId="{5250A739-9F20-4F53-B4EF-58ABBE739352}" srcOrd="3" destOrd="0" parTransId="{DDDB317D-BF22-42AE-83B7-263F9A512B85}" sibTransId="{E8DD112E-8142-4AC3-8D47-F26AD436B45E}"/>
    <dgm:cxn modelId="{4C3B4E9A-9239-4388-A1D7-AB81EF43FB5C}" type="presOf" srcId="{6E84AFA1-5CF3-4031-9DCC-575BBBECEB06}" destId="{A855288D-0950-4B35-8845-E04C994690AF}" srcOrd="0" destOrd="0" presId="urn:microsoft.com/office/officeart/2005/8/layout/hProcess11"/>
    <dgm:cxn modelId="{14AFAB0A-D93A-42B1-8ED3-183B73163031}" type="presOf" srcId="{FFAE1201-ECB7-4B67-8723-68EA4EA1F389}" destId="{A3EC9837-8F4B-40F3-BDC5-0327CD2B6223}" srcOrd="0" destOrd="0" presId="urn:microsoft.com/office/officeart/2005/8/layout/hProcess11"/>
    <dgm:cxn modelId="{309852EF-8461-4F6A-A305-62AA897EF807}" type="presOf" srcId="{1647FF2C-D579-4F7D-A14E-3E90828FA2D7}" destId="{A0661129-ACA6-483E-A37F-F33197C27471}" srcOrd="0" destOrd="0" presId="urn:microsoft.com/office/officeart/2005/8/layout/hProcess11"/>
    <dgm:cxn modelId="{652404F1-EDAB-4531-8C97-A64B99ECE8AF}" type="presOf" srcId="{31C9023C-78C6-407B-B15B-29C04937E80B}" destId="{B28864B0-35A5-40A7-BCCD-35197A3E9532}" srcOrd="0" destOrd="0" presId="urn:microsoft.com/office/officeart/2005/8/layout/hProcess11"/>
    <dgm:cxn modelId="{33A44BB3-9421-499F-9864-C1B0053860B6}" srcId="{31C9023C-78C6-407B-B15B-29C04937E80B}" destId="{1647FF2C-D579-4F7D-A14E-3E90828FA2D7}" srcOrd="0" destOrd="0" parTransId="{134B314C-DE07-498E-AC1C-BC83CA2F28FA}" sibTransId="{7B13B590-3AF8-4CB6-A782-1E144ED132F0}"/>
    <dgm:cxn modelId="{28E50E7E-FF00-4EDA-80CA-026EE5B7F2C7}" type="presOf" srcId="{5250A739-9F20-4F53-B4EF-58ABBE739352}" destId="{0A11F1B2-CCEA-4F26-B203-E51B6A39D2C4}" srcOrd="0" destOrd="0" presId="urn:microsoft.com/office/officeart/2005/8/layout/hProcess11"/>
    <dgm:cxn modelId="{B4CCF752-AB17-4F68-9C18-BBB7BD2AD969}" type="presParOf" srcId="{B28864B0-35A5-40A7-BCCD-35197A3E9532}" destId="{78D84403-D200-4228-9219-4CD0CF647F5A}" srcOrd="0" destOrd="0" presId="urn:microsoft.com/office/officeart/2005/8/layout/hProcess11"/>
    <dgm:cxn modelId="{AB1E644D-AE28-44C8-9EEE-427726B21763}" type="presParOf" srcId="{B28864B0-35A5-40A7-BCCD-35197A3E9532}" destId="{B81E3ADB-B734-4014-A9A2-B5F400D05CC4}" srcOrd="1" destOrd="0" presId="urn:microsoft.com/office/officeart/2005/8/layout/hProcess11"/>
    <dgm:cxn modelId="{8A3E6665-998F-4156-93B5-097274B5B6A5}" type="presParOf" srcId="{B81E3ADB-B734-4014-A9A2-B5F400D05CC4}" destId="{D656010A-8E3D-42E4-8999-29D203280669}" srcOrd="0" destOrd="0" presId="urn:microsoft.com/office/officeart/2005/8/layout/hProcess11"/>
    <dgm:cxn modelId="{B12FF687-A649-4EA4-8BBB-37DE207E0D7E}" type="presParOf" srcId="{D656010A-8E3D-42E4-8999-29D203280669}" destId="{A0661129-ACA6-483E-A37F-F33197C27471}" srcOrd="0" destOrd="0" presId="urn:microsoft.com/office/officeart/2005/8/layout/hProcess11"/>
    <dgm:cxn modelId="{0FACC303-1A93-4388-8F83-989D60D5AEDE}" type="presParOf" srcId="{D656010A-8E3D-42E4-8999-29D203280669}" destId="{C6DB7983-50E3-4A65-9F9C-BC7609196255}" srcOrd="1" destOrd="0" presId="urn:microsoft.com/office/officeart/2005/8/layout/hProcess11"/>
    <dgm:cxn modelId="{7F37A1D7-498A-4F58-814E-5EFB6D09CBA9}" type="presParOf" srcId="{D656010A-8E3D-42E4-8999-29D203280669}" destId="{9CF94640-D8BC-486D-AF5E-6EFFCE5B4F73}" srcOrd="2" destOrd="0" presId="urn:microsoft.com/office/officeart/2005/8/layout/hProcess11"/>
    <dgm:cxn modelId="{E04D7A51-AFC1-41F1-959F-FE75AE306BBE}" type="presParOf" srcId="{B81E3ADB-B734-4014-A9A2-B5F400D05CC4}" destId="{0DAC8E77-F83E-444F-8083-69D083AF65AC}" srcOrd="1" destOrd="0" presId="urn:microsoft.com/office/officeart/2005/8/layout/hProcess11"/>
    <dgm:cxn modelId="{3102727F-C149-4956-B28F-A4E2F61D6131}" type="presParOf" srcId="{B81E3ADB-B734-4014-A9A2-B5F400D05CC4}" destId="{6336DCB7-E5FB-49CF-B76B-E7C09A226B57}" srcOrd="2" destOrd="0" presId="urn:microsoft.com/office/officeart/2005/8/layout/hProcess11"/>
    <dgm:cxn modelId="{C1A5951B-87A6-489C-8E4A-177CCE0540CC}" type="presParOf" srcId="{6336DCB7-E5FB-49CF-B76B-E7C09A226B57}" destId="{A3EC9837-8F4B-40F3-BDC5-0327CD2B6223}" srcOrd="0" destOrd="0" presId="urn:microsoft.com/office/officeart/2005/8/layout/hProcess11"/>
    <dgm:cxn modelId="{85A1F192-591F-4CD4-A6AD-CE02359367B9}" type="presParOf" srcId="{6336DCB7-E5FB-49CF-B76B-E7C09A226B57}" destId="{0772A75E-3EB8-44D6-929A-193361CA8F57}" srcOrd="1" destOrd="0" presId="urn:microsoft.com/office/officeart/2005/8/layout/hProcess11"/>
    <dgm:cxn modelId="{AF400428-06D1-4DC4-B536-CF87A69FE61D}" type="presParOf" srcId="{6336DCB7-E5FB-49CF-B76B-E7C09A226B57}" destId="{F4B795BE-4B75-473C-829F-1DD92B676C54}" srcOrd="2" destOrd="0" presId="urn:microsoft.com/office/officeart/2005/8/layout/hProcess11"/>
    <dgm:cxn modelId="{82027A8B-F2DA-4934-841F-0C28D8F53D89}" type="presParOf" srcId="{B81E3ADB-B734-4014-A9A2-B5F400D05CC4}" destId="{93C546B6-14E6-40D6-BDC4-AC3CD31C1CD4}" srcOrd="3" destOrd="0" presId="urn:microsoft.com/office/officeart/2005/8/layout/hProcess11"/>
    <dgm:cxn modelId="{032E379C-7AA1-42BB-AEE1-F96F7D8C9750}" type="presParOf" srcId="{B81E3ADB-B734-4014-A9A2-B5F400D05CC4}" destId="{BC968E52-1C1C-4389-89E9-1837A39B0435}" srcOrd="4" destOrd="0" presId="urn:microsoft.com/office/officeart/2005/8/layout/hProcess11"/>
    <dgm:cxn modelId="{5D39FED8-8734-4E1C-8819-EB973475AF53}" type="presParOf" srcId="{BC968E52-1C1C-4389-89E9-1837A39B0435}" destId="{A855288D-0950-4B35-8845-E04C994690AF}" srcOrd="0" destOrd="0" presId="urn:microsoft.com/office/officeart/2005/8/layout/hProcess11"/>
    <dgm:cxn modelId="{D12AFFE2-0A95-4378-B48B-87F78EBF184A}" type="presParOf" srcId="{BC968E52-1C1C-4389-89E9-1837A39B0435}" destId="{612BAA8C-440A-4AB3-96FB-310654B2BE8C}" srcOrd="1" destOrd="0" presId="urn:microsoft.com/office/officeart/2005/8/layout/hProcess11"/>
    <dgm:cxn modelId="{7207A48B-A4A0-4DEC-B34B-2632895A9385}" type="presParOf" srcId="{BC968E52-1C1C-4389-89E9-1837A39B0435}" destId="{ACA4074A-98AE-4233-8073-209E5FE0F5BF}" srcOrd="2" destOrd="0" presId="urn:microsoft.com/office/officeart/2005/8/layout/hProcess11"/>
    <dgm:cxn modelId="{FDA43FBA-B8E0-4071-9718-C04C96A09950}" type="presParOf" srcId="{B81E3ADB-B734-4014-A9A2-B5F400D05CC4}" destId="{94CE5FE3-D33C-44B0-A4B9-D2AE5255B46B}" srcOrd="5" destOrd="0" presId="urn:microsoft.com/office/officeart/2005/8/layout/hProcess11"/>
    <dgm:cxn modelId="{09384796-1AA2-4AB9-BC70-DC234B1F9122}" type="presParOf" srcId="{B81E3ADB-B734-4014-A9A2-B5F400D05CC4}" destId="{F1F7C56E-AAA0-4DBA-A237-94B770EC98CF}" srcOrd="6" destOrd="0" presId="urn:microsoft.com/office/officeart/2005/8/layout/hProcess11"/>
    <dgm:cxn modelId="{4E55C164-808D-4008-8122-77F028C9BE2A}" type="presParOf" srcId="{F1F7C56E-AAA0-4DBA-A237-94B770EC98CF}" destId="{0A11F1B2-CCEA-4F26-B203-E51B6A39D2C4}" srcOrd="0" destOrd="0" presId="urn:microsoft.com/office/officeart/2005/8/layout/hProcess11"/>
    <dgm:cxn modelId="{2127BCF1-C6BD-40DD-92DB-B964DD903BA8}" type="presParOf" srcId="{F1F7C56E-AAA0-4DBA-A237-94B770EC98CF}" destId="{2E5DF036-63E3-4241-8DEC-F3FA56DE7FA8}" srcOrd="1" destOrd="0" presId="urn:microsoft.com/office/officeart/2005/8/layout/hProcess11"/>
    <dgm:cxn modelId="{1F78414D-314C-4CDE-99EA-EC5667D6259A}" type="presParOf" srcId="{F1F7C56E-AAA0-4DBA-A237-94B770EC98CF}" destId="{20FE76B9-B391-45F8-A969-CB641D51CEB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84403-D200-4228-9219-4CD0CF647F5A}">
      <dsp:nvSpPr>
        <dsp:cNvPr id="0" name=""/>
        <dsp:cNvSpPr/>
      </dsp:nvSpPr>
      <dsp:spPr>
        <a:xfrm>
          <a:off x="0" y="1335405"/>
          <a:ext cx="8789987" cy="178054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661129-ACA6-483E-A37F-F33197C27471}">
      <dsp:nvSpPr>
        <dsp:cNvPr id="0" name=""/>
        <dsp:cNvSpPr/>
      </dsp:nvSpPr>
      <dsp:spPr>
        <a:xfrm>
          <a:off x="3959" y="0"/>
          <a:ext cx="1904354" cy="1780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1995</a:t>
          </a:r>
        </a:p>
      </dsp:txBody>
      <dsp:txXfrm>
        <a:off x="3959" y="0"/>
        <a:ext cx="1904354" cy="1780540"/>
      </dsp:txXfrm>
    </dsp:sp>
    <dsp:sp modelId="{C6DB7983-50E3-4A65-9F9C-BC7609196255}">
      <dsp:nvSpPr>
        <dsp:cNvPr id="0" name=""/>
        <dsp:cNvSpPr/>
      </dsp:nvSpPr>
      <dsp:spPr>
        <a:xfrm>
          <a:off x="733568" y="2003107"/>
          <a:ext cx="445135" cy="4451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C9837-8F4B-40F3-BDC5-0327CD2B6223}">
      <dsp:nvSpPr>
        <dsp:cNvPr id="0" name=""/>
        <dsp:cNvSpPr/>
      </dsp:nvSpPr>
      <dsp:spPr>
        <a:xfrm>
          <a:off x="2003531" y="2670810"/>
          <a:ext cx="1904354" cy="1780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2002</a:t>
          </a:r>
        </a:p>
      </dsp:txBody>
      <dsp:txXfrm>
        <a:off x="2003531" y="2670810"/>
        <a:ext cx="1904354" cy="1780540"/>
      </dsp:txXfrm>
    </dsp:sp>
    <dsp:sp modelId="{0772A75E-3EB8-44D6-929A-193361CA8F57}">
      <dsp:nvSpPr>
        <dsp:cNvPr id="0" name=""/>
        <dsp:cNvSpPr/>
      </dsp:nvSpPr>
      <dsp:spPr>
        <a:xfrm>
          <a:off x="2733140" y="2003107"/>
          <a:ext cx="445135" cy="4451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5288D-0950-4B35-8845-E04C994690AF}">
      <dsp:nvSpPr>
        <dsp:cNvPr id="0" name=""/>
        <dsp:cNvSpPr/>
      </dsp:nvSpPr>
      <dsp:spPr>
        <a:xfrm>
          <a:off x="4003103" y="0"/>
          <a:ext cx="1904354" cy="1780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2013</a:t>
          </a:r>
        </a:p>
      </dsp:txBody>
      <dsp:txXfrm>
        <a:off x="4003103" y="0"/>
        <a:ext cx="1904354" cy="1780540"/>
      </dsp:txXfrm>
    </dsp:sp>
    <dsp:sp modelId="{612BAA8C-440A-4AB3-96FB-310654B2BE8C}">
      <dsp:nvSpPr>
        <dsp:cNvPr id="0" name=""/>
        <dsp:cNvSpPr/>
      </dsp:nvSpPr>
      <dsp:spPr>
        <a:xfrm>
          <a:off x="4732712" y="2003107"/>
          <a:ext cx="445135" cy="4451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1F1B2-CCEA-4F26-B203-E51B6A39D2C4}">
      <dsp:nvSpPr>
        <dsp:cNvPr id="0" name=""/>
        <dsp:cNvSpPr/>
      </dsp:nvSpPr>
      <dsp:spPr>
        <a:xfrm>
          <a:off x="6002674" y="2670810"/>
          <a:ext cx="1904354" cy="1780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2018</a:t>
          </a:r>
        </a:p>
      </dsp:txBody>
      <dsp:txXfrm>
        <a:off x="6002674" y="2670810"/>
        <a:ext cx="1904354" cy="1780540"/>
      </dsp:txXfrm>
    </dsp:sp>
    <dsp:sp modelId="{2E5DF036-63E3-4241-8DEC-F3FA56DE7FA8}">
      <dsp:nvSpPr>
        <dsp:cNvPr id="0" name=""/>
        <dsp:cNvSpPr/>
      </dsp:nvSpPr>
      <dsp:spPr>
        <a:xfrm>
          <a:off x="6732284" y="2003107"/>
          <a:ext cx="445135" cy="4451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3943" cy="3075270"/>
          </a:xfrm>
          <a:prstGeom prst="rect">
            <a:avLst/>
          </a:prstGeom>
        </p:spPr>
        <p:txBody>
          <a:bodyPr vert="horz" lIns="188897" tIns="94448" rIns="188897" bIns="94448" rtlCol="0"/>
          <a:lstStyle>
            <a:lvl1pPr algn="l">
              <a:defRPr sz="25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4" y="0"/>
            <a:ext cx="4033943" cy="3075270"/>
          </a:xfrm>
          <a:prstGeom prst="rect">
            <a:avLst/>
          </a:prstGeom>
        </p:spPr>
        <p:txBody>
          <a:bodyPr vert="horz" lIns="188897" tIns="94448" rIns="188897" bIns="94448" rtlCol="0"/>
          <a:lstStyle>
            <a:lvl1pPr algn="r">
              <a:defRPr sz="2500"/>
            </a:lvl1pPr>
          </a:lstStyle>
          <a:p>
            <a:fld id="{B4FC153F-B12F-4580-A32B-50A9A20B3DC0}" type="datetimeFigureOut">
              <a:rPr lang="en-US" smtClean="0"/>
              <a:t>6/6/19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9136063" y="7661275"/>
            <a:ext cx="27581226" cy="20686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88897" tIns="94448" rIns="188897" bIns="9444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29497021"/>
            <a:ext cx="7447280" cy="24133925"/>
          </a:xfrm>
          <a:prstGeom prst="rect">
            <a:avLst/>
          </a:prstGeom>
        </p:spPr>
        <p:txBody>
          <a:bodyPr vert="horz" lIns="188897" tIns="94448" rIns="188897" bIns="9444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58217250"/>
            <a:ext cx="4033943" cy="3075263"/>
          </a:xfrm>
          <a:prstGeom prst="rect">
            <a:avLst/>
          </a:prstGeom>
        </p:spPr>
        <p:txBody>
          <a:bodyPr vert="horz" lIns="188897" tIns="94448" rIns="188897" bIns="94448" rtlCol="0" anchor="b"/>
          <a:lstStyle>
            <a:lvl1pPr algn="l">
              <a:defRPr sz="25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4" y="58217250"/>
            <a:ext cx="4033943" cy="3075263"/>
          </a:xfrm>
          <a:prstGeom prst="rect">
            <a:avLst/>
          </a:prstGeom>
        </p:spPr>
        <p:txBody>
          <a:bodyPr vert="horz" lIns="188897" tIns="94448" rIns="188897" bIns="94448" rtlCol="0" anchor="b"/>
          <a:lstStyle>
            <a:lvl1pPr algn="r">
              <a:defRPr sz="2500"/>
            </a:lvl1pPr>
          </a:lstStyle>
          <a:p>
            <a:fld id="{556BD1ED-8DDB-4CDF-8587-4775621EE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94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BD1ED-8DDB-4CDF-8587-4775621EEE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40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888968"/>
            <a:r>
              <a:rPr lang="en-US" dirty="0"/>
              <a:t>The rest of the recommendations pertain to multi-modal analgesia and opioid sparing agents/techniques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BD1ED-8DDB-4CDF-8587-4775621EEE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73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BD1ED-8DDB-4CDF-8587-4775621EEE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7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500" dirty="0"/>
              <a:t>no consensus on the definition of light, moderate, and deep sedation is available.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BD1ED-8DDB-4CDF-8587-4775621EEE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43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BD1ED-8DDB-4CDF-8587-4775621EEE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61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BD1ED-8DDB-4CDF-8587-4775621EEE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45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BD1ED-8DDB-4CDF-8587-4775621EEE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33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BD1ED-8DDB-4CDF-8587-4775621EEE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94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BD1ED-8DDB-4CDF-8587-4775621EEE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42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BD1ED-8DDB-4CDF-8587-4775621EEE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74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BD1ED-8DDB-4CDF-8587-4775621EEE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43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930910" y="29988635"/>
            <a:ext cx="7447280" cy="24536161"/>
          </a:xfrm>
          <a:prstGeom prst="rect">
            <a:avLst/>
          </a:prstGeom>
        </p:spPr>
        <p:txBody>
          <a:bodyPr spcFirstLastPara="1" wrap="square" lIns="188866" tIns="188866" rIns="188866" bIns="188866" anchor="t" anchorCtr="0">
            <a:noAutofit/>
          </a:bodyPr>
          <a:lstStyle/>
          <a:p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-9363075" y="7789863"/>
            <a:ext cx="28035250" cy="21026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4853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BD1ED-8DDB-4CDF-8587-4775621EEE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791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BD1ED-8DDB-4CDF-8587-4775621EEE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269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BD1ED-8DDB-4CDF-8587-4775621EEE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915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BD1ED-8DDB-4CDF-8587-4775621EEE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788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BD1ED-8DDB-4CDF-8587-4775621EEE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746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Shown to improve delirium even though not shown to improve sleep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BD1ED-8DDB-4CDF-8587-4775621EEE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721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889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Dexmed</a:t>
            </a:r>
            <a:r>
              <a:rPr lang="en-US" dirty="0"/>
              <a:t> decreases stage 1 (light sleep) and increases stage 2 moderate depth sleep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BD1ED-8DDB-4CDF-8587-4775621EEE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651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BD1ED-8DDB-4CDF-8587-4775621EEE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549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BD1ED-8DDB-4CDF-8587-4775621EEE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770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68 centers who were part of the collaborative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BD1ED-8DDB-4CDF-8587-4775621EEE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32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BD1ED-8DDB-4CDF-8587-4775621EEE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264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BD1ED-8DDB-4CDF-8587-4775621EEE3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00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BD1ED-8DDB-4CDF-8587-4775621EEE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73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BD1ED-8DDB-4CDF-8587-4775621EEE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0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BD1ED-8DDB-4CDF-8587-4775621EEE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12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BD1ED-8DDB-4CDF-8587-4775621EEE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45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BD1ED-8DDB-4CDF-8587-4775621EEE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1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BD1ED-8DDB-4CDF-8587-4775621EEE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62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4" Type="http://schemas.openxmlformats.org/officeDocument/2006/relationships/image" Target="../media/image2.png"/><Relationship Id="rId5" Type="http://schemas.openxmlformats.org/officeDocument/2006/relationships/image" Target="../media/image3.svg"/><Relationship Id="rId6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4" Type="http://schemas.openxmlformats.org/officeDocument/2006/relationships/image" Target="../media/image2.png"/><Relationship Id="rId5" Type="http://schemas.openxmlformats.org/officeDocument/2006/relationships/image" Target="../media/image3.svg"/><Relationship Id="rId6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4" Type="http://schemas.openxmlformats.org/officeDocument/2006/relationships/image" Target="../media/image2.png"/><Relationship Id="rId5" Type="http://schemas.openxmlformats.org/officeDocument/2006/relationships/image" Target="../media/image3.svg"/><Relationship Id="rId6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4" Type="http://schemas.openxmlformats.org/officeDocument/2006/relationships/image" Target="../media/image2.png"/><Relationship Id="rId5" Type="http://schemas.openxmlformats.org/officeDocument/2006/relationships/image" Target="../media/image3.svg"/><Relationship Id="rId6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4" Type="http://schemas.openxmlformats.org/officeDocument/2006/relationships/image" Target="../media/image2.png"/><Relationship Id="rId5" Type="http://schemas.openxmlformats.org/officeDocument/2006/relationships/image" Target="../media/image3.svg"/><Relationship Id="rId6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4" Type="http://schemas.openxmlformats.org/officeDocument/2006/relationships/image" Target="../media/image2.png"/><Relationship Id="rId5" Type="http://schemas.openxmlformats.org/officeDocument/2006/relationships/image" Target="../media/image3.svg"/><Relationship Id="rId6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4" Type="http://schemas.openxmlformats.org/officeDocument/2006/relationships/image" Target="../media/image2.png"/><Relationship Id="rId5" Type="http://schemas.openxmlformats.org/officeDocument/2006/relationships/image" Target="../media/image3.svg"/><Relationship Id="rId6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4" Type="http://schemas.openxmlformats.org/officeDocument/2006/relationships/image" Target="../media/image2.png"/><Relationship Id="rId5" Type="http://schemas.openxmlformats.org/officeDocument/2006/relationships/image" Target="../media/image3.svg"/><Relationship Id="rId6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4" Type="http://schemas.openxmlformats.org/officeDocument/2006/relationships/image" Target="../media/image2.png"/><Relationship Id="rId5" Type="http://schemas.openxmlformats.org/officeDocument/2006/relationships/image" Target="../media/image3.svg"/><Relationship Id="rId6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4" Type="http://schemas.openxmlformats.org/officeDocument/2006/relationships/image" Target="../media/image2.png"/><Relationship Id="rId5" Type="http://schemas.openxmlformats.org/officeDocument/2006/relationships/image" Target="../media/image3.svg"/><Relationship Id="rId6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4" Type="http://schemas.openxmlformats.org/officeDocument/2006/relationships/image" Target="../media/image2.png"/><Relationship Id="rId5" Type="http://schemas.openxmlformats.org/officeDocument/2006/relationships/image" Target="../media/image3.svg"/><Relationship Id="rId6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8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747575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290458"/>
            <a:ext cx="6858000" cy="44320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CCBDC50-070E-4B8C-863D-1BB7E2342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31" y="0"/>
            <a:ext cx="5880695" cy="31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7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6F088B4-0971-471E-9B45-C8FDCF337E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624" y="5944170"/>
            <a:ext cx="3221141" cy="102857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BB5A71A9-32FC-4359-A462-7ED537214C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44887"/>
          <a:stretch/>
        </p:blipFill>
        <p:spPr>
          <a:xfrm>
            <a:off x="-50800" y="0"/>
            <a:ext cx="9247614" cy="1371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17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858DE72-6806-4E7C-86DA-0359B8492AE8}"/>
              </a:ext>
            </a:extLst>
          </p:cNvPr>
          <p:cNvGrpSpPr/>
          <p:nvPr userDrawn="1"/>
        </p:nvGrpSpPr>
        <p:grpSpPr>
          <a:xfrm>
            <a:off x="-50800" y="0"/>
            <a:ext cx="9259188" cy="1482283"/>
            <a:chOff x="-50800" y="0"/>
            <a:chExt cx="9259188" cy="148228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xmlns="" id="{DD3B993F-3E7F-40EF-867E-8E9418CAFE4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xmlns="" id="{A5E07D0A-5D5E-4A72-A220-0514B0EDBC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057E457-1EF2-4D84-A8F7-753EAC707E3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624" y="5944170"/>
            <a:ext cx="3221141" cy="1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85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0051FFD-2B07-4D0E-9DB6-92B168CC8D7A}"/>
              </a:ext>
            </a:extLst>
          </p:cNvPr>
          <p:cNvGrpSpPr/>
          <p:nvPr userDrawn="1"/>
        </p:nvGrpSpPr>
        <p:grpSpPr>
          <a:xfrm>
            <a:off x="-50800" y="0"/>
            <a:ext cx="9259188" cy="1482283"/>
            <a:chOff x="-50800" y="0"/>
            <a:chExt cx="9259188" cy="148228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xmlns="" id="{7166FEB1-0B42-4C8E-A4BA-9AAC61AE41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xmlns="" id="{B5057B70-D31F-477D-AF5B-A278EA6FF4E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2E4A657-9118-4E24-A5FE-964CAC85A64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624" y="5944170"/>
            <a:ext cx="3221141" cy="1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36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B0B0D81-2673-4FAB-B572-8DA26F70BB13}"/>
              </a:ext>
            </a:extLst>
          </p:cNvPr>
          <p:cNvGrpSpPr/>
          <p:nvPr userDrawn="1"/>
        </p:nvGrpSpPr>
        <p:grpSpPr>
          <a:xfrm>
            <a:off x="-50800" y="0"/>
            <a:ext cx="9257905" cy="1482283"/>
            <a:chOff x="-50800" y="0"/>
            <a:chExt cx="9257905" cy="148228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xmlns="" id="{25D2D454-0014-4946-B428-312B1680B2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44887"/>
            <a:stretch/>
          </p:blipFill>
          <p:spPr>
            <a:xfrm>
              <a:off x="-40509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xmlns="" id="{79ABB67E-CD5F-4521-A0DE-D941F5BDD7D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484CCFF-A890-4BF3-B9B2-53B4FD4634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624" y="5944170"/>
            <a:ext cx="3221141" cy="1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58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3C4C3789-DA7F-4AB4-BA52-942245C9FA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44887"/>
          <a:stretch/>
        </p:blipFill>
        <p:spPr>
          <a:xfrm>
            <a:off x="-50800" y="0"/>
            <a:ext cx="9247614" cy="1371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8FE9075-8B38-4C5D-8958-9D59FFD3837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624" y="5944170"/>
            <a:ext cx="3221141" cy="1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09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2EF3B35-797B-4F82-93E1-721641C80411}"/>
              </a:ext>
            </a:extLst>
          </p:cNvPr>
          <p:cNvGrpSpPr/>
          <p:nvPr userDrawn="1"/>
        </p:nvGrpSpPr>
        <p:grpSpPr>
          <a:xfrm>
            <a:off x="-50800" y="0"/>
            <a:ext cx="9259188" cy="1482283"/>
            <a:chOff x="-50800" y="0"/>
            <a:chExt cx="9259188" cy="148228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xmlns="" id="{A285EB59-1936-4822-A436-A15AF1928B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xmlns="" id="{90BAE3A0-7053-4CC5-B324-889DC293277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68A7E7F-448E-472F-922A-C4036A84AE8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624" y="5944170"/>
            <a:ext cx="3221141" cy="1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36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1C0C3E4-5BE3-4FFA-A503-84E56C7A5267}"/>
              </a:ext>
            </a:extLst>
          </p:cNvPr>
          <p:cNvGrpSpPr/>
          <p:nvPr userDrawn="1"/>
        </p:nvGrpSpPr>
        <p:grpSpPr>
          <a:xfrm>
            <a:off x="-50800" y="0"/>
            <a:ext cx="9259188" cy="1482283"/>
            <a:chOff x="-50800" y="0"/>
            <a:chExt cx="9259188" cy="148228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xmlns="" id="{6FFBBFCD-6759-4642-9BAB-6AEEF75388C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xmlns="" id="{EA1BA191-29E3-43E0-8330-4ECCE6F3A42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8248529-C70F-47A7-AE0D-7E3D3DFE4C4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624" y="5944170"/>
            <a:ext cx="3221141" cy="1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27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F553973-81A2-4CCC-94FC-6D9AD7E67787}"/>
              </a:ext>
            </a:extLst>
          </p:cNvPr>
          <p:cNvGrpSpPr/>
          <p:nvPr userDrawn="1"/>
        </p:nvGrpSpPr>
        <p:grpSpPr>
          <a:xfrm>
            <a:off x="-50800" y="0"/>
            <a:ext cx="9257905" cy="1482283"/>
            <a:chOff x="-50800" y="0"/>
            <a:chExt cx="9257905" cy="1482283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xmlns="" id="{3579C2C1-91D3-4ED6-B44C-2022053D61D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44887"/>
            <a:stretch/>
          </p:blipFill>
          <p:spPr>
            <a:xfrm>
              <a:off x="-40509" y="111093"/>
              <a:ext cx="9247614" cy="1371190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xmlns="" id="{4DB1A443-FABE-49ED-BB49-DA97710B23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1181465-0509-48D3-AAE8-A6D52AC471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624" y="5944170"/>
            <a:ext cx="3221141" cy="1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56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solidFill>
          <a:srgbClr val="008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CA527F7-91BC-4A37-B8D2-249E46475C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624" y="5944170"/>
            <a:ext cx="3221141" cy="1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99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rgbClr val="008C9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357FDC7-9C1F-4BA0-9051-06CF50A5F7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837" y="5945543"/>
            <a:ext cx="3240977" cy="103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5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8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747575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290458"/>
            <a:ext cx="6858000" cy="44320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D27EC1-1050-4502-A7AF-EDD54AA45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31" y="0"/>
            <a:ext cx="5880695" cy="31309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E5FC3EC-6B46-4D83-957F-6FFECAF3870D}"/>
              </a:ext>
            </a:extLst>
          </p:cNvPr>
          <p:cNvSpPr/>
          <p:nvPr userDrawn="1"/>
        </p:nvSpPr>
        <p:spPr>
          <a:xfrm>
            <a:off x="0" y="3442051"/>
            <a:ext cx="9144000" cy="2719873"/>
          </a:xfrm>
          <a:prstGeom prst="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92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0C52CA9-2840-4B2F-8F70-018EA5D9D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624" y="5944170"/>
            <a:ext cx="3221141" cy="1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0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A0FB640-9662-495B-8C9C-B2403A68E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624" y="5944170"/>
            <a:ext cx="3221141" cy="1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1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8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C934A52D-8EF3-41D4-BA81-AA084BA64E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DAD3C3-4439-4891-83B1-47F15646B2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624" y="5944170"/>
            <a:ext cx="3221141" cy="1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53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rgbClr val="008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98A173-3FF7-4088-8F11-DF713ED627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624" y="5944170"/>
            <a:ext cx="3221141" cy="1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4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BF948A-B819-4A15-9B9D-B674C127FE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624" y="5944170"/>
            <a:ext cx="3221141" cy="1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386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7E6BB3-6711-4014-972E-62AF894DD2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624" y="5944170"/>
            <a:ext cx="3221141" cy="1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816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solidFill>
          <a:srgbClr val="008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718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009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2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>
            <a:lvl1pPr>
              <a:defRPr sz="3200">
                <a:solidFill>
                  <a:srgbClr val="008C9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495800"/>
          </a:xfrm>
        </p:spPr>
        <p:txBody>
          <a:bodyPr/>
          <a:lstStyle>
            <a:lvl1pPr>
              <a:defRPr sz="2800">
                <a:solidFill>
                  <a:srgbClr val="333333"/>
                </a:solidFill>
              </a:defRPr>
            </a:lvl1pPr>
            <a:lvl2pPr>
              <a:defRPr sz="2400">
                <a:solidFill>
                  <a:srgbClr val="333333"/>
                </a:solidFill>
              </a:defRPr>
            </a:lvl2pPr>
            <a:lvl3pPr>
              <a:defRPr sz="2000">
                <a:solidFill>
                  <a:srgbClr val="333333"/>
                </a:solidFill>
              </a:defRPr>
            </a:lvl3pPr>
            <a:lvl4pPr>
              <a:defRPr sz="1800">
                <a:solidFill>
                  <a:srgbClr val="333333"/>
                </a:solidFill>
              </a:defRPr>
            </a:lvl4pPr>
            <a:lvl5pPr>
              <a:defRPr sz="1800">
                <a:solidFill>
                  <a:srgbClr val="33333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495800"/>
          </a:xfrm>
        </p:spPr>
        <p:txBody>
          <a:bodyPr/>
          <a:lstStyle>
            <a:lvl1pPr>
              <a:defRPr sz="2800">
                <a:solidFill>
                  <a:srgbClr val="333333"/>
                </a:solidFill>
              </a:defRPr>
            </a:lvl1pPr>
            <a:lvl2pPr>
              <a:defRPr sz="2400">
                <a:solidFill>
                  <a:srgbClr val="333333"/>
                </a:solidFill>
              </a:defRPr>
            </a:lvl2pPr>
            <a:lvl3pPr>
              <a:defRPr sz="2000">
                <a:solidFill>
                  <a:srgbClr val="333333"/>
                </a:solidFill>
              </a:defRPr>
            </a:lvl3pPr>
            <a:lvl4pPr>
              <a:defRPr sz="1800">
                <a:solidFill>
                  <a:srgbClr val="333333"/>
                </a:solidFill>
              </a:defRPr>
            </a:lvl4pPr>
            <a:lvl5pPr>
              <a:defRPr sz="1800">
                <a:solidFill>
                  <a:srgbClr val="33333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75325"/>
            <a:ext cx="1295400" cy="24447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C661EC3-1D7F-4FA1-96FD-CA9D50427818}" type="datetimeFigureOut">
              <a:rPr lang="en-US"/>
              <a:pPr>
                <a:defRPr/>
              </a:pPr>
              <a:t>6/6/19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5775325"/>
            <a:ext cx="2895600" cy="228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775325"/>
            <a:ext cx="1066800" cy="212725"/>
          </a:xfrm>
        </p:spPr>
        <p:txBody>
          <a:bodyPr/>
          <a:lstStyle>
            <a:lvl1pPr algn="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A6C15FFD-E457-47B6-A8DE-84CE8C69DE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9025"/>
            <a:ext cx="91440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457200" y="5780567"/>
            <a:ext cx="1295400" cy="2444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C661EC3-1D7F-4FA1-96FD-CA9D50427818}" type="datetimeFigureOut">
              <a:rPr lang="en-US" smtClean="0"/>
              <a:pPr>
                <a:defRPr/>
              </a:pPr>
              <a:t>6/6/19</a:t>
            </a:fld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848600" y="5780567"/>
            <a:ext cx="1066800" cy="2127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A6C15FFD-E457-47B6-A8DE-84CE8C69DE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7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54AC6831-72C4-43A3-A562-51B15E062C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44887"/>
          <a:stretch/>
        </p:blipFill>
        <p:spPr>
          <a:xfrm>
            <a:off x="-50800" y="0"/>
            <a:ext cx="9247614" cy="13711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62485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82323F-5096-44E0-B3C9-9471CC35D4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837" y="5945543"/>
            <a:ext cx="3240977" cy="103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0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>
            <a:lvl1pPr>
              <a:defRPr sz="2400">
                <a:solidFill>
                  <a:srgbClr val="008C9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43002"/>
            <a:ext cx="4040188" cy="4495798"/>
          </a:xfrm>
        </p:spPr>
        <p:txBody>
          <a:bodyPr/>
          <a:lstStyle>
            <a:lvl1pPr>
              <a:defRPr sz="1800">
                <a:solidFill>
                  <a:srgbClr val="333333"/>
                </a:solidFill>
              </a:defRPr>
            </a:lvl1pPr>
            <a:lvl2pPr>
              <a:defRPr sz="1500">
                <a:solidFill>
                  <a:srgbClr val="333333"/>
                </a:solidFill>
              </a:defRPr>
            </a:lvl2pPr>
            <a:lvl3pPr>
              <a:defRPr sz="1350">
                <a:solidFill>
                  <a:srgbClr val="333333"/>
                </a:solidFill>
              </a:defRPr>
            </a:lvl3pPr>
            <a:lvl4pPr>
              <a:defRPr sz="1200">
                <a:solidFill>
                  <a:srgbClr val="333333"/>
                </a:solidFill>
              </a:defRPr>
            </a:lvl4pPr>
            <a:lvl5pPr>
              <a:defRPr sz="1200">
                <a:solidFill>
                  <a:srgbClr val="333333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43007"/>
            <a:ext cx="4041775" cy="4495799"/>
          </a:xfrm>
        </p:spPr>
        <p:txBody>
          <a:bodyPr/>
          <a:lstStyle>
            <a:lvl1pPr>
              <a:defRPr sz="1800">
                <a:solidFill>
                  <a:srgbClr val="333333"/>
                </a:solidFill>
              </a:defRPr>
            </a:lvl1pPr>
            <a:lvl2pPr>
              <a:defRPr sz="1500">
                <a:solidFill>
                  <a:srgbClr val="333333"/>
                </a:solidFill>
              </a:defRPr>
            </a:lvl2pPr>
            <a:lvl3pPr>
              <a:defRPr sz="1350">
                <a:solidFill>
                  <a:srgbClr val="333333"/>
                </a:solidFill>
              </a:defRPr>
            </a:lvl3pPr>
            <a:lvl4pPr>
              <a:defRPr sz="1200">
                <a:solidFill>
                  <a:srgbClr val="333333"/>
                </a:solidFill>
              </a:defRPr>
            </a:lvl4pPr>
            <a:lvl5pPr>
              <a:defRPr sz="1200">
                <a:solidFill>
                  <a:srgbClr val="333333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75331"/>
            <a:ext cx="1295400" cy="24447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C661EC3-1D7F-4FA1-96FD-CA9D50427818}" type="datetimeFigureOut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6/6/19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5775325"/>
            <a:ext cx="2895600" cy="228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775331"/>
            <a:ext cx="1066800" cy="212725"/>
          </a:xfrm>
        </p:spPr>
        <p:txBody>
          <a:bodyPr/>
          <a:lstStyle>
            <a:lvl1pPr algn="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A6C15FFD-E457-47B6-A8DE-84CE8C69DE7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9031"/>
            <a:ext cx="91440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457200" y="5780573"/>
            <a:ext cx="1295400" cy="2444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C661EC3-1D7F-4FA1-96FD-CA9D50427818}" type="datetimeFigureOut">
              <a:rPr lang="en-US" sz="750" smtClean="0"/>
              <a:pPr>
                <a:defRPr/>
              </a:pPr>
              <a:t>6/6/19</a:t>
            </a:fld>
            <a:endParaRPr lang="en-US" sz="75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848600" y="5780573"/>
            <a:ext cx="1066800" cy="2127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A6C15FFD-E457-47B6-A8DE-84CE8C69DE70}" type="slidenum">
              <a:rPr lang="en-US" sz="750" smtClean="0"/>
              <a:pPr>
                <a:defRPr/>
              </a:pPr>
              <a:t>‹#›</a:t>
            </a:fld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4058760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>
            <a:lvl1pPr>
              <a:defRPr sz="3200">
                <a:solidFill>
                  <a:srgbClr val="008C9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848600" y="5780567"/>
            <a:ext cx="1066800" cy="2127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A6C15FFD-E457-47B6-A8DE-84CE8C69DE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0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3D9FC0D-D91B-418B-983D-C67ECC294988}"/>
              </a:ext>
            </a:extLst>
          </p:cNvPr>
          <p:cNvGrpSpPr/>
          <p:nvPr userDrawn="1"/>
        </p:nvGrpSpPr>
        <p:grpSpPr>
          <a:xfrm>
            <a:off x="-50800" y="0"/>
            <a:ext cx="9257905" cy="1482283"/>
            <a:chOff x="-50800" y="0"/>
            <a:chExt cx="9257905" cy="1482283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xmlns="" id="{E5709C47-ED53-4D00-AEB9-8B71ABBC6B4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44887"/>
            <a:stretch/>
          </p:blipFill>
          <p:spPr>
            <a:xfrm>
              <a:off x="-40509" y="111093"/>
              <a:ext cx="9247614" cy="1371190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xmlns="" id="{A0CA9D50-85EB-4EAA-A1AD-F42D2230AD3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2C403FC-E620-4805-A073-D731E85B600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837" y="5945543"/>
            <a:ext cx="3240977" cy="103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03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15CF919-0230-4485-8CEA-95B6F4F8FE32}"/>
              </a:ext>
            </a:extLst>
          </p:cNvPr>
          <p:cNvGrpSpPr/>
          <p:nvPr userDrawn="1"/>
        </p:nvGrpSpPr>
        <p:grpSpPr>
          <a:xfrm>
            <a:off x="-50800" y="0"/>
            <a:ext cx="9259188" cy="1482283"/>
            <a:chOff x="-50800" y="0"/>
            <a:chExt cx="9259188" cy="1482283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xmlns="" id="{60BF864A-11DE-4C35-9D88-4101000713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xmlns="" id="{6D5F08BB-53C3-4345-97CD-8C74B18CE88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8DA83A1-3019-4C4C-BA44-7C21B93D442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837" y="5945543"/>
            <a:ext cx="3240977" cy="103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F2B18268-E18A-4AF6-8EE2-BA605B855E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44887"/>
          <a:stretch/>
        </p:blipFill>
        <p:spPr>
          <a:xfrm>
            <a:off x="-50800" y="0"/>
            <a:ext cx="9247614" cy="1371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AC70C9E-291B-4CC8-A6B1-91C3088D17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837" y="5945543"/>
            <a:ext cx="3240977" cy="103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22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9F773B3-3FC0-4BA9-B642-086CD8950C71}"/>
              </a:ext>
            </a:extLst>
          </p:cNvPr>
          <p:cNvGrpSpPr/>
          <p:nvPr userDrawn="1"/>
        </p:nvGrpSpPr>
        <p:grpSpPr>
          <a:xfrm>
            <a:off x="-50800" y="0"/>
            <a:ext cx="9259188" cy="1482283"/>
            <a:chOff x="-50800" y="0"/>
            <a:chExt cx="9259188" cy="1482283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xmlns="" id="{DA51BD11-E93D-4300-9A56-5BB9D4CB9D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xmlns="" id="{BB59F24B-AA5E-44CB-9CF0-2D794709A6B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8812DED-14E6-4AD7-90E1-655282C259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837" y="5945543"/>
            <a:ext cx="3240977" cy="103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2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305D0D8-4229-4323-B04A-97B136E89928}"/>
              </a:ext>
            </a:extLst>
          </p:cNvPr>
          <p:cNvGrpSpPr/>
          <p:nvPr userDrawn="1"/>
        </p:nvGrpSpPr>
        <p:grpSpPr>
          <a:xfrm>
            <a:off x="-50800" y="0"/>
            <a:ext cx="9257905" cy="1482283"/>
            <a:chOff x="-50800" y="0"/>
            <a:chExt cx="9257905" cy="148228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xmlns="" id="{BD5F7E8B-297D-4D06-BCE6-63D63E8347E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44887"/>
            <a:stretch/>
          </p:blipFill>
          <p:spPr>
            <a:xfrm>
              <a:off x="-40509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xmlns="" id="{A44EFBBE-1D3F-42F5-9FE5-9896145B6B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D56DACB-178E-4139-AF15-7784A89DA7B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837" y="5945543"/>
            <a:ext cx="3240977" cy="103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9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5445DB7-3988-45B8-9EF0-E21473B01EDE}"/>
              </a:ext>
            </a:extLst>
          </p:cNvPr>
          <p:cNvGrpSpPr/>
          <p:nvPr userDrawn="1"/>
        </p:nvGrpSpPr>
        <p:grpSpPr>
          <a:xfrm>
            <a:off x="-50800" y="0"/>
            <a:ext cx="9259188" cy="1482283"/>
            <a:chOff x="-50800" y="0"/>
            <a:chExt cx="9259188" cy="1482283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xmlns="" id="{5BD51B1E-B0E7-448B-876B-F83F23A0C4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xmlns="" id="{C279CD92-C336-48F1-B39F-BE63685077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6F4C2A5-F758-411F-8672-55910326F35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837" y="5945543"/>
            <a:ext cx="3240977" cy="103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5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522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53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52" r:id="rId17"/>
    <p:sldLayoutId id="2147483706" r:id="rId18"/>
    <p:sldLayoutId id="2147483754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5" r:id="rId27"/>
    <p:sldLayoutId id="2147483714" r:id="rId28"/>
    <p:sldLayoutId id="2147483755" r:id="rId29"/>
    <p:sldLayoutId id="2147483757" r:id="rId30"/>
    <p:sldLayoutId id="2147483758" r:id="rId31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2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19952"/>
            <a:ext cx="7772400" cy="685800"/>
          </a:xfrm>
        </p:spPr>
        <p:txBody>
          <a:bodyPr rtlCol="0"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700" b="1" dirty="0"/>
              <a:t> </a:t>
            </a:r>
            <a:endParaRPr lang="en-US" sz="2700" dirty="0"/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0" y="3364637"/>
            <a:ext cx="9143999" cy="28570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/>
              <a:t>PADIS, ABCDEF, and ERAS Sorting Through the Alphabet Soup</a:t>
            </a:r>
          </a:p>
          <a:p>
            <a:endParaRPr lang="en-US" sz="2800" b="1" dirty="0"/>
          </a:p>
          <a:p>
            <a:r>
              <a:rPr lang="en-US" sz="2200" b="1" dirty="0"/>
              <a:t>John Hammer, PharmD, MBA, BCPS, DPLA</a:t>
            </a:r>
          </a:p>
          <a:p>
            <a:r>
              <a:rPr lang="en-US" sz="2200" b="1" dirty="0"/>
              <a:t>Lauren Macko, MSN, RN, ACCNS-AG, CCRN, SCRN</a:t>
            </a:r>
          </a:p>
          <a:p>
            <a:r>
              <a:rPr lang="en-US" sz="2200" b="1" dirty="0"/>
              <a:t>Erin (Allender) Ledford, PharmD, BCPS- AQ Cardiology, BCCCP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0235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4D2CB38E-AC92-4A3A-81CD-4EFCC471A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Management of pain for adult ICU patients should be guided by routine </a:t>
            </a:r>
            <a:r>
              <a:rPr lang="en-US" b="1" dirty="0"/>
              <a:t>pain assessment </a:t>
            </a:r>
            <a:r>
              <a:rPr lang="en-US" dirty="0"/>
              <a:t>and </a:t>
            </a:r>
            <a:r>
              <a:rPr lang="en-US" b="1" dirty="0"/>
              <a:t>pain should be treated before a sedative agent is considered</a:t>
            </a:r>
            <a:r>
              <a:rPr lang="en-US" dirty="0"/>
              <a:t> (Good practice statement) </a:t>
            </a:r>
          </a:p>
          <a:p>
            <a:endParaRPr lang="en-US" dirty="0"/>
          </a:p>
          <a:p>
            <a:r>
              <a:rPr lang="en-US" dirty="0"/>
              <a:t>We suggest using an assessment-driven, protocol based, stepwise approach for pain and sedation management in critically ill adults.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0EF72A0-5FD2-4F54-927A-4F3BED88C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4DEB006-FC24-4608-BBF9-28741C71BA92}"/>
              </a:ext>
            </a:extLst>
          </p:cNvPr>
          <p:cNvSpPr/>
          <p:nvPr/>
        </p:nvSpPr>
        <p:spPr>
          <a:xfrm>
            <a:off x="0" y="6487738"/>
            <a:ext cx="31085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Care Med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2018; 46:1464–1470.</a:t>
            </a:r>
          </a:p>
        </p:txBody>
      </p:sp>
    </p:spTree>
    <p:extLst>
      <p:ext uri="{BB962C8B-B14F-4D97-AF65-F5344CB8AC3E}">
        <p14:creationId xmlns:p14="http://schemas.microsoft.com/office/powerpoint/2010/main" val="369804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CF21AB-F25B-4501-ADB1-6E94F334595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45223" y="2059594"/>
            <a:ext cx="6858000" cy="2071342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Agitation/sedation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AEABFF0A-3DF9-4408-8D19-0B6557B4F500}"/>
              </a:ext>
            </a:extLst>
          </p:cNvPr>
          <p:cNvSpPr txBox="1">
            <a:spLocks/>
          </p:cNvSpPr>
          <p:nvPr/>
        </p:nvSpPr>
        <p:spPr>
          <a:xfrm>
            <a:off x="1426838" y="3429000"/>
            <a:ext cx="6858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3 conditional recommendations</a:t>
            </a:r>
          </a:p>
          <a:p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xmlns="" id="{3B0589CC-2998-495F-9CDD-3FA600F8D03D}"/>
              </a:ext>
            </a:extLst>
          </p:cNvPr>
          <p:cNvSpPr/>
          <p:nvPr/>
        </p:nvSpPr>
        <p:spPr>
          <a:xfrm>
            <a:off x="1268505" y="2260899"/>
            <a:ext cx="1066800" cy="685800"/>
          </a:xfrm>
          <a:prstGeom prst="roundRect">
            <a:avLst/>
          </a:prstGeom>
          <a:solidFill>
            <a:srgbClr val="3333FF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33174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AE02C499-DF2F-45B4-8659-E0B9A1557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We suggest using </a:t>
            </a:r>
            <a:r>
              <a:rPr lang="en-US" b="1" dirty="0"/>
              <a:t>light sedation </a:t>
            </a:r>
            <a:r>
              <a:rPr lang="en-US" dirty="0"/>
              <a:t>(vs deep sedation) in critically ill, mechanically ventilated adults.</a:t>
            </a:r>
          </a:p>
          <a:p>
            <a:pPr lvl="1"/>
            <a:r>
              <a:rPr lang="en-US" dirty="0"/>
              <a:t>RASS +1 to -2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E40622B9-A70C-4BC4-9501-D2CD02CE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Agitation/sedation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787892B-3D67-4E9E-9A5D-2B0E70F82951}"/>
              </a:ext>
            </a:extLst>
          </p:cNvPr>
          <p:cNvSpPr/>
          <p:nvPr/>
        </p:nvSpPr>
        <p:spPr>
          <a:xfrm>
            <a:off x="0" y="6550223"/>
            <a:ext cx="31085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Care Med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2018; 46:1464–1470.</a:t>
            </a:r>
          </a:p>
        </p:txBody>
      </p:sp>
    </p:spTree>
    <p:extLst>
      <p:ext uri="{BB962C8B-B14F-4D97-AF65-F5344CB8AC3E}">
        <p14:creationId xmlns:p14="http://schemas.microsoft.com/office/powerpoint/2010/main" val="2206232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92C395E5-8C04-4F51-B714-4EB2CFCE9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388047"/>
            <a:ext cx="8788902" cy="54074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Time (Days) to </a:t>
            </a:r>
            <a:r>
              <a:rPr lang="en-US" b="1" dirty="0" err="1"/>
              <a:t>Extubation</a:t>
            </a:r>
            <a:r>
              <a:rPr lang="en-US" b="1" dirty="0"/>
              <a:t> (N=590)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Fewer required tracheostomy </a:t>
            </a:r>
          </a:p>
          <a:p>
            <a:r>
              <a:rPr lang="en-US" dirty="0">
                <a:solidFill>
                  <a:schemeClr val="tx1"/>
                </a:solidFill>
              </a:rPr>
              <a:t>No difference in self-</a:t>
            </a:r>
            <a:r>
              <a:rPr lang="en-US" dirty="0" err="1">
                <a:solidFill>
                  <a:schemeClr val="tx1"/>
                </a:solidFill>
              </a:rPr>
              <a:t>extubation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Evidence gaps: </a:t>
            </a:r>
          </a:p>
          <a:p>
            <a:r>
              <a:rPr lang="en-US" dirty="0">
                <a:solidFill>
                  <a:schemeClr val="tx1"/>
                </a:solidFill>
              </a:rPr>
              <a:t>How to define light, moderate, and deep sedation</a:t>
            </a:r>
          </a:p>
          <a:p>
            <a:r>
              <a:rPr lang="en-US" dirty="0">
                <a:solidFill>
                  <a:schemeClr val="tx1"/>
                </a:solidFill>
              </a:rPr>
              <a:t>Effect of light sedation on post-ICU outcomes</a:t>
            </a:r>
          </a:p>
          <a:p>
            <a:r>
              <a:rPr lang="en-US" dirty="0">
                <a:solidFill>
                  <a:schemeClr val="tx1"/>
                </a:solidFill>
              </a:rPr>
              <a:t>Interaction of sedation choice and depth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9DAB361-58A8-4DC9-AEE2-A00808F83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vs Deep Sedation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CB1A3A0-89E4-4217-8D1E-0BAF41BAB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8237"/>
            <a:ext cx="9146584" cy="19707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8CF1E0D-5555-4F9D-8F3C-5A340635B9BF}"/>
              </a:ext>
            </a:extLst>
          </p:cNvPr>
          <p:cNvSpPr/>
          <p:nvPr/>
        </p:nvSpPr>
        <p:spPr>
          <a:xfrm>
            <a:off x="34204" y="6550223"/>
            <a:ext cx="31085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Care Med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2018; 46:1464–1470.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329DCFA-2AEA-4AF3-B1A7-0C6E32EB22B4}"/>
              </a:ext>
            </a:extLst>
          </p:cNvPr>
          <p:cNvSpPr/>
          <p:nvPr/>
        </p:nvSpPr>
        <p:spPr>
          <a:xfrm>
            <a:off x="4138537" y="2852257"/>
            <a:ext cx="1301675" cy="2454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8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0AF733F5-D6B0-403B-A79A-4FBBFA89C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suggest using </a:t>
            </a:r>
            <a:r>
              <a:rPr lang="en-US" b="1" dirty="0"/>
              <a:t>propofol over a benzodiazepine</a:t>
            </a:r>
            <a:r>
              <a:rPr lang="en-US" dirty="0"/>
              <a:t> for sedation in mechanically ventilated adults after cardiac surgery.</a:t>
            </a:r>
          </a:p>
          <a:p>
            <a:endParaRPr lang="en-US" dirty="0"/>
          </a:p>
          <a:p>
            <a:r>
              <a:rPr lang="en-US" dirty="0"/>
              <a:t>We suggest using either </a:t>
            </a:r>
            <a:r>
              <a:rPr lang="en-US" b="1" dirty="0"/>
              <a:t>propofol or dexmedetomidine </a:t>
            </a:r>
            <a:r>
              <a:rPr lang="en-US" dirty="0"/>
              <a:t>over benzodiazepines for sedation in critically ill, mechanically ventilated adults.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CA82ACC-D3FE-4D4E-9C5A-4345D00FC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Agitation/sedation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A490E97-FBEA-4016-A396-06C8A39E3CF8}"/>
              </a:ext>
            </a:extLst>
          </p:cNvPr>
          <p:cNvSpPr/>
          <p:nvPr/>
        </p:nvSpPr>
        <p:spPr>
          <a:xfrm>
            <a:off x="0" y="6515078"/>
            <a:ext cx="31085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Care Med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2018; 46:1464–1470.</a:t>
            </a:r>
          </a:p>
        </p:txBody>
      </p:sp>
    </p:spTree>
    <p:extLst>
      <p:ext uri="{BB962C8B-B14F-4D97-AF65-F5344CB8AC3E}">
        <p14:creationId xmlns:p14="http://schemas.microsoft.com/office/powerpoint/2010/main" val="668265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D49E26E-D21E-4ABA-A98C-FEF2284C4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529018"/>
            <a:ext cx="8788902" cy="44508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Duration of Mechanical Ventilation in RCTs (N=850)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PRODEX- dexmedetomidine less delirium 48 hours post sedation</a:t>
            </a:r>
          </a:p>
          <a:p>
            <a:r>
              <a:rPr lang="en-US" dirty="0"/>
              <a:t>No differences in hypotension or bradycardia</a:t>
            </a:r>
          </a:p>
          <a:p>
            <a:r>
              <a:rPr lang="en-US" dirty="0"/>
              <a:t>“Desirable and undesirable consequences were balanced”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0856CCA-8A0A-427B-B9C4-C91DE5336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Propofol vs Dexmedetomidine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09568A6-E539-4C52-8BB5-DF93A445C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2" y="2006020"/>
            <a:ext cx="9100358" cy="17483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FADBF25-4132-47E3-946A-31EFEA26C88E}"/>
              </a:ext>
            </a:extLst>
          </p:cNvPr>
          <p:cNvSpPr/>
          <p:nvPr/>
        </p:nvSpPr>
        <p:spPr>
          <a:xfrm>
            <a:off x="0" y="6487738"/>
            <a:ext cx="31373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Care Med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2018;46:e-825-e-873.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397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CF21AB-F25B-4501-ADB1-6E94F334595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3187850"/>
            <a:ext cx="6858000" cy="1501187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Delirium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AEABFF0A-3DF9-4408-8D19-0B6557B4F500}"/>
              </a:ext>
            </a:extLst>
          </p:cNvPr>
          <p:cNvSpPr txBox="1">
            <a:spLocks/>
          </p:cNvSpPr>
          <p:nvPr/>
        </p:nvSpPr>
        <p:spPr>
          <a:xfrm>
            <a:off x="1448353" y="4278855"/>
            <a:ext cx="6858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6 conditional recommendations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1 good practice statement </a:t>
            </a:r>
          </a:p>
          <a:p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xmlns="" id="{874036C3-F155-4B0A-9210-AF13CEAD4EBC}"/>
              </a:ext>
            </a:extLst>
          </p:cNvPr>
          <p:cNvSpPr/>
          <p:nvPr/>
        </p:nvSpPr>
        <p:spPr>
          <a:xfrm>
            <a:off x="1268505" y="3175299"/>
            <a:ext cx="1066800" cy="685800"/>
          </a:xfrm>
          <a:prstGeom prst="roundRect">
            <a:avLst/>
          </a:prstGeom>
          <a:solidFill>
            <a:srgbClr val="3333FF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434705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D620C005-6621-4487-988B-FCBDAD5C5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Critically ill adults should be regularly assessed for delirium using a </a:t>
            </a:r>
            <a:r>
              <a:rPr lang="en-US" b="1" dirty="0"/>
              <a:t>valid tool </a:t>
            </a:r>
            <a:r>
              <a:rPr lang="en-US" dirty="0"/>
              <a:t>(Good Practice Statement) </a:t>
            </a:r>
          </a:p>
          <a:p>
            <a:endParaRPr lang="en-US" dirty="0"/>
          </a:p>
          <a:p>
            <a:r>
              <a:rPr lang="en-US" dirty="0"/>
              <a:t>We suggest </a:t>
            </a:r>
            <a:r>
              <a:rPr lang="en-US" b="1" dirty="0"/>
              <a:t>not using </a:t>
            </a:r>
            <a:r>
              <a:rPr lang="en-US" dirty="0"/>
              <a:t>haloperidol, an atypical antipsychotic, dexmedetomidine, a HMG-CoA reductase inhibitor (i.e., statin), or ketamine to </a:t>
            </a:r>
            <a:r>
              <a:rPr lang="en-US" b="1" dirty="0"/>
              <a:t>prevent delirium </a:t>
            </a:r>
            <a:r>
              <a:rPr lang="en-US" dirty="0"/>
              <a:t>in all critically ill adults.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77D072A-608A-4C9F-A8D2-07DB3194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Delirium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1A340A2-0931-44EE-A7C3-262F299F69CA}"/>
              </a:ext>
            </a:extLst>
          </p:cNvPr>
          <p:cNvSpPr/>
          <p:nvPr/>
        </p:nvSpPr>
        <p:spPr>
          <a:xfrm>
            <a:off x="0" y="6515078"/>
            <a:ext cx="31373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Care Med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2018;46:e-825-e-873.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76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5999AD70-6454-4640-B8A8-C55650E59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suggest </a:t>
            </a:r>
            <a:r>
              <a:rPr lang="en-US" b="1" dirty="0"/>
              <a:t>not using </a:t>
            </a:r>
            <a:r>
              <a:rPr lang="en-US" dirty="0"/>
              <a:t>haloperidol or an atypical antipsychotic to </a:t>
            </a:r>
            <a:r>
              <a:rPr lang="en-US" b="1" dirty="0"/>
              <a:t>treat subsyndromal delirium</a:t>
            </a:r>
            <a:r>
              <a:rPr lang="en-US" dirty="0"/>
              <a:t> in critically ill adults.</a:t>
            </a:r>
          </a:p>
          <a:p>
            <a:endParaRPr lang="en-US" dirty="0"/>
          </a:p>
          <a:p>
            <a:r>
              <a:rPr lang="en-US" dirty="0"/>
              <a:t>We suggest </a:t>
            </a:r>
            <a:r>
              <a:rPr lang="en-US" b="1" dirty="0"/>
              <a:t>not routinely using </a:t>
            </a:r>
            <a:r>
              <a:rPr lang="en-US" dirty="0"/>
              <a:t>haloperidol, an atypical antipsychotic, or a HMG-CoA reductase inhibitor (</a:t>
            </a:r>
            <a:r>
              <a:rPr lang="en-US" dirty="0" err="1"/>
              <a:t>i.e.,a</a:t>
            </a:r>
            <a:r>
              <a:rPr lang="en-US" dirty="0"/>
              <a:t> statin) to </a:t>
            </a:r>
            <a:r>
              <a:rPr lang="en-US" b="1" dirty="0"/>
              <a:t>treat delirium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We suggest using </a:t>
            </a:r>
            <a:r>
              <a:rPr lang="en-US" b="1" dirty="0"/>
              <a:t>dexmedetomidine</a:t>
            </a:r>
            <a:r>
              <a:rPr lang="en-US" dirty="0"/>
              <a:t> for delirium in mechanically ventilated adults where </a:t>
            </a:r>
            <a:r>
              <a:rPr lang="en-US" b="1" dirty="0"/>
              <a:t>agitation is precluding weaning/</a:t>
            </a:r>
            <a:r>
              <a:rPr lang="en-US" b="1" dirty="0" err="1"/>
              <a:t>extubation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D24F66D-A708-4810-A2B7-2BE761099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Delirium Pharmacologic Treatment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F335E80-6659-4DB5-B5B1-D256A054DAB4}"/>
              </a:ext>
            </a:extLst>
          </p:cNvPr>
          <p:cNvSpPr/>
          <p:nvPr/>
        </p:nvSpPr>
        <p:spPr>
          <a:xfrm>
            <a:off x="0" y="6554052"/>
            <a:ext cx="31373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Care Med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2018;46:e-825-e-873.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434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14E85BE-7EA9-42A7-8D3A-22CFC1290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Dexmedetomidine for Agitated Delirium in Mechanically Ventilated Patients (</a:t>
            </a:r>
            <a:r>
              <a:rPr lang="en-US" dirty="0" err="1"/>
              <a:t>DahLIA</a:t>
            </a:r>
            <a:r>
              <a:rPr lang="en-US" dirty="0"/>
              <a:t>)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xmlns="" id="{E680A052-C111-451C-B0E8-83D709B1B1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929839"/>
              </p:ext>
            </p:extLst>
          </p:nvPr>
        </p:nvGraphicFramePr>
        <p:xfrm>
          <a:off x="86061" y="1725613"/>
          <a:ext cx="5338098" cy="41198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01675">
                  <a:extLst>
                    <a:ext uri="{9D8B030D-6E8A-4147-A177-3AD203B41FA5}">
                      <a16:colId xmlns:a16="http://schemas.microsoft.com/office/drawing/2014/main" xmlns="" val="4125908281"/>
                    </a:ext>
                  </a:extLst>
                </a:gridCol>
                <a:gridCol w="4036423">
                  <a:extLst>
                    <a:ext uri="{9D8B030D-6E8A-4147-A177-3AD203B41FA5}">
                      <a16:colId xmlns:a16="http://schemas.microsoft.com/office/drawing/2014/main" xmlns="" val="7447019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DahLIA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2016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5180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Multicenter, randomized, double-blind, parallel-group, placebo-controlled trial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3156478"/>
                  </a:ext>
                </a:extLst>
              </a:tr>
              <a:tr h="37930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Intervention: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Dexmedetomidine IV infusion or placebo for up to 7 days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6000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Outcomes: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Ventilator-free hours in the first 7 days from randomization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948237"/>
                  </a:ext>
                </a:extLst>
              </a:tr>
              <a:tr h="151464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patients unable to be extubated only due to agitated delirium per MD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1395010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Results: </a:t>
                      </a:r>
                    </a:p>
                    <a:p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Shorter time to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extubation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Decreased delirium with dexmedetomidine </a:t>
                      </a:r>
                    </a:p>
                    <a:p>
                      <a:pPr marL="285750" marR="0" lvl="0" indent="-28575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difference in ICU of hospital LOS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157303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Critique: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Stopped early due to funding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Screened 21,500 patients to enroll 71 patients </a:t>
                      </a:r>
                    </a:p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0974467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BD941004-8E8A-438D-B851-125C3C09FD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2762924"/>
              </p:ext>
            </p:extLst>
          </p:nvPr>
        </p:nvGraphicFramePr>
        <p:xfrm>
          <a:off x="5529431" y="2285009"/>
          <a:ext cx="3418626" cy="381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5EF63B8-A845-4D00-A0F6-5C28B27E8F36}"/>
              </a:ext>
            </a:extLst>
          </p:cNvPr>
          <p:cNvSpPr/>
          <p:nvPr/>
        </p:nvSpPr>
        <p:spPr>
          <a:xfrm>
            <a:off x="7024744" y="2288893"/>
            <a:ext cx="817581" cy="3375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p=0.04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D3A4E89-25F8-4013-8EBB-211D36DAF110}"/>
              </a:ext>
            </a:extLst>
          </p:cNvPr>
          <p:cNvSpPr/>
          <p:nvPr/>
        </p:nvSpPr>
        <p:spPr>
          <a:xfrm>
            <a:off x="6305902" y="1729069"/>
            <a:ext cx="2467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Ventilator-free Hours</a:t>
            </a:r>
            <a:endParaRPr lang="en-US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B08E212-60F0-41A6-BBC2-C3171F5755AA}"/>
              </a:ext>
            </a:extLst>
          </p:cNvPr>
          <p:cNvSpPr/>
          <p:nvPr/>
        </p:nvSpPr>
        <p:spPr>
          <a:xfrm>
            <a:off x="0" y="6488668"/>
            <a:ext cx="28280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JAMA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. 2016;315(14):1460-1468.</a:t>
            </a:r>
          </a:p>
        </p:txBody>
      </p:sp>
    </p:spTree>
    <p:extLst>
      <p:ext uri="{BB962C8B-B14F-4D97-AF65-F5344CB8AC3E}">
        <p14:creationId xmlns:p14="http://schemas.microsoft.com/office/powerpoint/2010/main" val="3589694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195943" y="62485"/>
            <a:ext cx="87889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Disclosure</a:t>
            </a:r>
            <a:endParaRPr/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195943" y="1726163"/>
            <a:ext cx="8788902" cy="4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42" marR="0" lvl="0" indent="-17144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Char char="•"/>
            </a:pPr>
            <a:r>
              <a:rPr lang="en-US" sz="21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We have no conflicts of interest to disclose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696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F8B18E02-5120-4782-9866-E8CE18492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suggest using a multicomponent, </a:t>
            </a:r>
            <a:r>
              <a:rPr lang="en-US" b="1" dirty="0"/>
              <a:t>nonpharmacologic intervention </a:t>
            </a:r>
            <a:r>
              <a:rPr lang="en-US" dirty="0"/>
              <a:t>that is focused on (but not limited to) reducing modifiable risk factors for delirium, improving cognition, and optimizing sleep, mobility, hearing, and vision in critically ill adults.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Evidence gaps:</a:t>
            </a:r>
          </a:p>
          <a:p>
            <a:r>
              <a:rPr lang="en-US" dirty="0"/>
              <a:t>Pharmacologic prevention studies in severely ill medical patients</a:t>
            </a:r>
          </a:p>
          <a:p>
            <a:r>
              <a:rPr lang="en-US" dirty="0"/>
              <a:t>Subsyndromal delirium’s significance, characteristics, and measurement</a:t>
            </a:r>
          </a:p>
          <a:p>
            <a:r>
              <a:rPr lang="en-US" dirty="0"/>
              <a:t>Treatment studies in homogeneous high risk populations </a:t>
            </a:r>
          </a:p>
          <a:p>
            <a:r>
              <a:rPr lang="en-US" dirty="0"/>
              <a:t>System innovations to prevent discharge on medications including anti-psychotics </a:t>
            </a:r>
          </a:p>
          <a:p>
            <a:r>
              <a:rPr lang="en-US" dirty="0"/>
              <a:t>Role of families in prevention and treatment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A048AF0-53C6-4249-8477-888CD131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Delirium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11066C0-1263-481D-8654-FAB26AE7C3CD}"/>
              </a:ext>
            </a:extLst>
          </p:cNvPr>
          <p:cNvSpPr/>
          <p:nvPr/>
        </p:nvSpPr>
        <p:spPr>
          <a:xfrm>
            <a:off x="0" y="6550223"/>
            <a:ext cx="31373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Care Med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2018;46:e-825-e-873.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485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CF21AB-F25B-4501-ADB1-6E94F334595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89007" y="3899152"/>
            <a:ext cx="6858000" cy="2071342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Immobility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AEABFF0A-3DF9-4408-8D19-0B6557B4F500}"/>
              </a:ext>
            </a:extLst>
          </p:cNvPr>
          <p:cNvSpPr txBox="1">
            <a:spLocks/>
          </p:cNvSpPr>
          <p:nvPr/>
        </p:nvSpPr>
        <p:spPr>
          <a:xfrm>
            <a:off x="1042940" y="4934823"/>
            <a:ext cx="6858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1 conditional recommendation</a:t>
            </a:r>
          </a:p>
          <a:p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Rounded Rectangle 13">
            <a:extLst>
              <a:ext uri="{FF2B5EF4-FFF2-40B4-BE49-F238E27FC236}">
                <a16:creationId xmlns:a16="http://schemas.microsoft.com/office/drawing/2014/main" xmlns="" id="{E6837E50-2333-4274-BFF1-B6BB973C2123}"/>
              </a:ext>
            </a:extLst>
          </p:cNvPr>
          <p:cNvSpPr/>
          <p:nvPr/>
        </p:nvSpPr>
        <p:spPr>
          <a:xfrm>
            <a:off x="1268505" y="4089699"/>
            <a:ext cx="1066800" cy="685800"/>
          </a:xfrm>
          <a:prstGeom prst="roundRect">
            <a:avLst/>
          </a:prstGeom>
          <a:solidFill>
            <a:srgbClr val="3333FF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468736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25E6A9E6-4554-45BA-820F-C93981917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467980"/>
            <a:ext cx="8788902" cy="4450800"/>
          </a:xfrm>
        </p:spPr>
        <p:txBody>
          <a:bodyPr/>
          <a:lstStyle/>
          <a:p>
            <a:r>
              <a:rPr lang="en-US" dirty="0"/>
              <a:t>We suggest performing rehabilitation or mobilization in critically ill adults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1B4262E-5CDB-44C0-AB1D-E347DC21E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Immobility (mobilization/rehabilitation)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0B32C07-E327-4A49-9813-A92510F50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4" y="2566448"/>
            <a:ext cx="9144000" cy="31025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B7AD27B-48DB-4DF5-81E8-EE0EB5C18D34}"/>
              </a:ext>
            </a:extLst>
          </p:cNvPr>
          <p:cNvSpPr/>
          <p:nvPr/>
        </p:nvSpPr>
        <p:spPr>
          <a:xfrm>
            <a:off x="631040" y="2269232"/>
            <a:ext cx="791870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Duration (Days) of Mechanical Ventilation 11 RCTs, (N=1,128)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F4017DE-B204-443C-BA7F-E88482CF116C}"/>
              </a:ext>
            </a:extLst>
          </p:cNvPr>
          <p:cNvSpPr/>
          <p:nvPr/>
        </p:nvSpPr>
        <p:spPr>
          <a:xfrm>
            <a:off x="195943" y="5658040"/>
            <a:ext cx="78185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Increased muscle strength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Decreased delirium days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3AB0CE1-0872-450E-8F73-498BF0B121B7}"/>
              </a:ext>
            </a:extLst>
          </p:cNvPr>
          <p:cNvSpPr/>
          <p:nvPr/>
        </p:nvSpPr>
        <p:spPr>
          <a:xfrm>
            <a:off x="4432151" y="4937760"/>
            <a:ext cx="1301675" cy="3227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CFF7BC0-73A6-4050-9B55-38A9BA57EA74}"/>
              </a:ext>
            </a:extLst>
          </p:cNvPr>
          <p:cNvSpPr/>
          <p:nvPr/>
        </p:nvSpPr>
        <p:spPr>
          <a:xfrm>
            <a:off x="0" y="6550223"/>
            <a:ext cx="31373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Care Med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2018;46:e-825-e-873.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33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CF21AB-F25B-4501-ADB1-6E94F334595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18099" y="4786658"/>
            <a:ext cx="6858000" cy="2071342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  Sleep disruption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AEABFF0A-3DF9-4408-8D19-0B6557B4F500}"/>
              </a:ext>
            </a:extLst>
          </p:cNvPr>
          <p:cNvSpPr txBox="1">
            <a:spLocks/>
          </p:cNvSpPr>
          <p:nvPr/>
        </p:nvSpPr>
        <p:spPr>
          <a:xfrm>
            <a:off x="1426838" y="3429001"/>
            <a:ext cx="6858000" cy="2519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6 conditional recommendations</a:t>
            </a:r>
          </a:p>
          <a:p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Rounded Rectangle 14">
            <a:extLst>
              <a:ext uri="{FF2B5EF4-FFF2-40B4-BE49-F238E27FC236}">
                <a16:creationId xmlns:a16="http://schemas.microsoft.com/office/drawing/2014/main" xmlns="" id="{B91926DC-B6A8-421C-9581-18D1787D318A}"/>
              </a:ext>
            </a:extLst>
          </p:cNvPr>
          <p:cNvSpPr/>
          <p:nvPr/>
        </p:nvSpPr>
        <p:spPr>
          <a:xfrm>
            <a:off x="1268505" y="5004099"/>
            <a:ext cx="1066800" cy="685800"/>
          </a:xfrm>
          <a:prstGeom prst="roundRect">
            <a:avLst/>
          </a:prstGeom>
          <a:solidFill>
            <a:srgbClr val="3333FF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0932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A59133AA-3DF0-4605-8617-6306B92A4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We suggest not routinely using physiologic sleep monitoring clinically in critically ill adults.</a:t>
            </a:r>
          </a:p>
          <a:p>
            <a:r>
              <a:rPr lang="en-US" dirty="0"/>
              <a:t>We suggest not using aromatherapy, acupressure, or music at night to improve sleep in critically ill adults</a:t>
            </a:r>
          </a:p>
          <a:p>
            <a:r>
              <a:rPr lang="en-US" dirty="0"/>
              <a:t>We suggest using noise and light reduction strategies to improve sleep in critically ill adults.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844D10BC-D8A3-4EEA-B77F-9A61D939C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 disruption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EFB7FB2-F8D3-4991-BE81-0B3A9B69B828}"/>
              </a:ext>
            </a:extLst>
          </p:cNvPr>
          <p:cNvSpPr/>
          <p:nvPr/>
        </p:nvSpPr>
        <p:spPr>
          <a:xfrm>
            <a:off x="0" y="6550223"/>
            <a:ext cx="31373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Care Med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2018;46:e-825-e-873.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671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91015A04-CB54-4B57-8E13-ADD8C14B5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/>
          <a:p>
            <a:r>
              <a:rPr lang="en-US" dirty="0"/>
              <a:t>We suggest using a </a:t>
            </a:r>
            <a:r>
              <a:rPr lang="en-US" b="1" dirty="0"/>
              <a:t>sleep-promoting, multicomponent protocol</a:t>
            </a:r>
            <a:r>
              <a:rPr lang="en-US" dirty="0"/>
              <a:t> in critically ill adults.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7D55C46-BE6B-40BC-BE5D-CEF5AF74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Sleep-promoting Protocols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BB66DA-6D93-4595-9345-76EF9B842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4" y="3066036"/>
            <a:ext cx="9144000" cy="20722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651230E-A25D-4544-87D6-D3E196F60202}"/>
              </a:ext>
            </a:extLst>
          </p:cNvPr>
          <p:cNvSpPr/>
          <p:nvPr/>
        </p:nvSpPr>
        <p:spPr>
          <a:xfrm>
            <a:off x="2146871" y="2513876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Delirium Incidence (N=359)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F665A5C-BBA1-4D68-962F-F3FB026D58ED}"/>
              </a:ext>
            </a:extLst>
          </p:cNvPr>
          <p:cNvSpPr/>
          <p:nvPr/>
        </p:nvSpPr>
        <p:spPr>
          <a:xfrm>
            <a:off x="195943" y="5274966"/>
            <a:ext cx="847385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No difference seen in daytime  sleepiness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1DDA73-6796-4B8C-974A-1AD360B30EE2}"/>
              </a:ext>
            </a:extLst>
          </p:cNvPr>
          <p:cNvSpPr/>
          <p:nvPr/>
        </p:nvSpPr>
        <p:spPr>
          <a:xfrm>
            <a:off x="18394" y="6488668"/>
            <a:ext cx="31373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Care Med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2018;46:e-825-e-873.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307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03251C27-6488-4668-9F86-F83895A83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suggest </a:t>
            </a:r>
            <a:r>
              <a:rPr lang="en-US" b="1" dirty="0"/>
              <a:t>not using propofol to improve sleep</a:t>
            </a:r>
            <a:r>
              <a:rPr lang="en-US" dirty="0"/>
              <a:t> in critically ill adults.</a:t>
            </a:r>
          </a:p>
          <a:p>
            <a:pPr lvl="1"/>
            <a:r>
              <a:rPr lang="en-US" dirty="0"/>
              <a:t>REM suppression </a:t>
            </a:r>
          </a:p>
          <a:p>
            <a:r>
              <a:rPr lang="en-US" dirty="0"/>
              <a:t>We make </a:t>
            </a:r>
            <a:r>
              <a:rPr lang="en-US" b="1" dirty="0"/>
              <a:t>no recommendation </a:t>
            </a:r>
            <a:r>
              <a:rPr lang="en-US" dirty="0"/>
              <a:t>regarding the use of melatonin to improve sleep in critically ill adults.</a:t>
            </a:r>
          </a:p>
          <a:p>
            <a:pPr lvl="1"/>
            <a:r>
              <a:rPr lang="en-US" dirty="0"/>
              <a:t>Limited data</a:t>
            </a:r>
          </a:p>
          <a:p>
            <a:pPr lvl="1"/>
            <a:r>
              <a:rPr lang="en-US" dirty="0"/>
              <a:t>Not FDA regulated </a:t>
            </a:r>
          </a:p>
          <a:p>
            <a:r>
              <a:rPr lang="en-US" dirty="0"/>
              <a:t>We make </a:t>
            </a:r>
            <a:r>
              <a:rPr lang="en-US" b="1" dirty="0"/>
              <a:t>no recommendation </a:t>
            </a:r>
            <a:r>
              <a:rPr lang="en-US" dirty="0"/>
              <a:t>regarding the use of dexmedetomidine at night to improve sleep.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30C85F1-5B87-40E0-BDA5-4DA85F837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 disruption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0F1A8A6-2719-4B4C-9F0A-95F59DC61BDB}"/>
              </a:ext>
            </a:extLst>
          </p:cNvPr>
          <p:cNvSpPr/>
          <p:nvPr/>
        </p:nvSpPr>
        <p:spPr>
          <a:xfrm>
            <a:off x="0" y="6565561"/>
            <a:ext cx="31373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Care Med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2018;46:e-825-e-873.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554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14E85BE-7EA9-42A7-8D3A-22CFC1290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Nocturnal Dexmedetomidine 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xmlns="" id="{E680A052-C111-451C-B0E8-83D709B1B1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138675"/>
              </p:ext>
            </p:extLst>
          </p:nvPr>
        </p:nvGraphicFramePr>
        <p:xfrm>
          <a:off x="169050" y="1515348"/>
          <a:ext cx="5338098" cy="49733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01675">
                  <a:extLst>
                    <a:ext uri="{9D8B030D-6E8A-4147-A177-3AD203B41FA5}">
                      <a16:colId xmlns:a16="http://schemas.microsoft.com/office/drawing/2014/main" xmlns="" val="4125908281"/>
                    </a:ext>
                  </a:extLst>
                </a:gridCol>
                <a:gridCol w="4036423">
                  <a:extLst>
                    <a:ext uri="{9D8B030D-6E8A-4147-A177-3AD203B41FA5}">
                      <a16:colId xmlns:a16="http://schemas.microsoft.com/office/drawing/2014/main" xmlns="" val="7447019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Skrobik, 2018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5180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center, randomized, double-blind, placebo-controlled trial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3156478"/>
                  </a:ext>
                </a:extLst>
              </a:tr>
              <a:tr h="37930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Intervention: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Dexmedetomidine 0.2 to 0.7 mcg/kg/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IV infusion or placebo from 2130 to 0615 until ICU discharge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6000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Outcomes: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patients delirium free throughout ICU admission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948237"/>
                  </a:ext>
                </a:extLst>
              </a:tr>
              <a:tr h="151464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delirium free patients </a:t>
                      </a:r>
                    </a:p>
                    <a:p>
                      <a:pPr marL="285750" marR="0" lvl="0" indent="-28575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Intermittent or continuous sedatives</a:t>
                      </a:r>
                    </a:p>
                    <a:p>
                      <a:pPr marL="285750" marR="0" lvl="0" indent="-28575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48 hour ICU stay expected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1395010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Results: </a:t>
                      </a:r>
                    </a:p>
                    <a:p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Decreased delirium days </a:t>
                      </a:r>
                    </a:p>
                    <a:p>
                      <a:pPr marL="285750" marR="0" lvl="0" indent="-28575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difference in sleep quality </a:t>
                      </a:r>
                    </a:p>
                    <a:p>
                      <a:pPr marL="285750" marR="0" lvl="0" indent="-28575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Decreased delirium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incidence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difference in ICU of hospital LOS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157303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Critique: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 reported survey to assess sleep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Halved sedation when nocturnal therapy started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74% of patients were excluded </a:t>
                      </a:r>
                    </a:p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0974467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BD941004-8E8A-438D-B851-125C3C09FD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2696358"/>
              </p:ext>
            </p:extLst>
          </p:nvPr>
        </p:nvGraphicFramePr>
        <p:xfrm>
          <a:off x="5529431" y="2285009"/>
          <a:ext cx="3418626" cy="381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5EF63B8-A845-4D00-A0F6-5C28B27E8F36}"/>
              </a:ext>
            </a:extLst>
          </p:cNvPr>
          <p:cNvSpPr/>
          <p:nvPr/>
        </p:nvSpPr>
        <p:spPr>
          <a:xfrm>
            <a:off x="7024744" y="2288893"/>
            <a:ext cx="925157" cy="3375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p=0.006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D3A4E89-25F8-4013-8EBB-211D36DAF110}"/>
              </a:ext>
            </a:extLst>
          </p:cNvPr>
          <p:cNvSpPr/>
          <p:nvPr/>
        </p:nvSpPr>
        <p:spPr>
          <a:xfrm>
            <a:off x="6305902" y="1729069"/>
            <a:ext cx="262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Delirium-free ICU Stay</a:t>
            </a:r>
            <a:endParaRPr lang="en-US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B08E212-60F0-41A6-BBC2-C3171F5755AA}"/>
              </a:ext>
            </a:extLst>
          </p:cNvPr>
          <p:cNvSpPr/>
          <p:nvPr/>
        </p:nvSpPr>
        <p:spPr>
          <a:xfrm>
            <a:off x="0" y="6488668"/>
            <a:ext cx="4560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Am J Respir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Care Med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. 2018;197,(9):1147–1156</a:t>
            </a:r>
            <a:r>
              <a:rPr lang="en-US" dirty="0"/>
              <a:t>.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089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43133B28-BFAA-4882-B77F-1E97EB987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CB5F169E-BB28-4249-B701-E579CD9AE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an Implementing PADIS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1CB069C-2003-4A04-9294-30AEC2669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2279"/>
            <a:ext cx="9144000" cy="27407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A2BCAD1-2CB5-4DDB-AF02-919F49D163EE}"/>
              </a:ext>
            </a:extLst>
          </p:cNvPr>
          <p:cNvSpPr/>
          <p:nvPr/>
        </p:nvSpPr>
        <p:spPr>
          <a:xfrm>
            <a:off x="0" y="6488668"/>
            <a:ext cx="31085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Care Med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2018; 46:1464–1470.</a:t>
            </a:r>
          </a:p>
        </p:txBody>
      </p:sp>
    </p:spTree>
    <p:extLst>
      <p:ext uri="{BB962C8B-B14F-4D97-AF65-F5344CB8AC3E}">
        <p14:creationId xmlns:p14="http://schemas.microsoft.com/office/powerpoint/2010/main" val="3354387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3EA895F-AF0E-4887-A82B-545602C6D5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5943" y="1466819"/>
            <a:ext cx="8789987" cy="420339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0E047F3D-3F06-4987-AF2C-5BF8A3383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ICU Liberation Collaborative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2DD77FD-98CC-4D70-A625-4A4FEFA0AD09}"/>
              </a:ext>
            </a:extLst>
          </p:cNvPr>
          <p:cNvSpPr/>
          <p:nvPr/>
        </p:nvSpPr>
        <p:spPr>
          <a:xfrm>
            <a:off x="0" y="6488668"/>
            <a:ext cx="5188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Care Med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2019; 47:3–14.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0E103D0-11A9-4214-85D7-A01F01F7C541}"/>
              </a:ext>
            </a:extLst>
          </p:cNvPr>
          <p:cNvSpPr/>
          <p:nvPr/>
        </p:nvSpPr>
        <p:spPr>
          <a:xfrm>
            <a:off x="120503" y="5925552"/>
            <a:ext cx="518868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8% Total Bundle Performance</a:t>
            </a:r>
          </a:p>
        </p:txBody>
      </p:sp>
    </p:spTree>
    <p:extLst>
      <p:ext uri="{BB962C8B-B14F-4D97-AF65-F5344CB8AC3E}">
        <p14:creationId xmlns:p14="http://schemas.microsoft.com/office/powerpoint/2010/main" val="206888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0896A498-EBFB-467D-AE77-08F957857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Summarize key recommendations from the 2018 PADIS Guidelines</a:t>
            </a:r>
          </a:p>
          <a:p>
            <a:r>
              <a:rPr lang="en-US" b="1" dirty="0"/>
              <a:t> Define the ABCDEF bundle and benefits associated with bundle implementation and compliance </a:t>
            </a:r>
          </a:p>
          <a:p>
            <a:r>
              <a:rPr lang="en-US" b="1" dirty="0"/>
              <a:t>Discuss literature regarding the use of multimodal pain therapy in critically ill patients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321832C-0B14-4370-B5C9-4005B730A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6243294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19952"/>
            <a:ext cx="7772400" cy="685800"/>
          </a:xfrm>
        </p:spPr>
        <p:txBody>
          <a:bodyPr rtlCol="0"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700" b="1" dirty="0"/>
              <a:t> </a:t>
            </a:r>
            <a:endParaRPr lang="en-US" sz="2700" dirty="0"/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0" y="3364637"/>
            <a:ext cx="9143999" cy="285705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600" b="1" dirty="0"/>
              <a:t>2018 (Pain Agitation/sedation Delirium Immobility and Sleep disruption) PADIS guideline</a:t>
            </a:r>
          </a:p>
          <a:p>
            <a:endParaRPr lang="en-US" sz="2800" b="1" dirty="0"/>
          </a:p>
          <a:p>
            <a:r>
              <a:rPr lang="en-US" sz="2200" b="1" dirty="0"/>
              <a:t>John Hammer, PharmD, MBA, BCPS, DPLA</a:t>
            </a:r>
          </a:p>
          <a:p>
            <a:r>
              <a:rPr lang="en-US" sz="2200" b="1" dirty="0"/>
              <a:t>John.Hammer@atriumhealth.org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7588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19952"/>
            <a:ext cx="7772400" cy="685800"/>
          </a:xfrm>
        </p:spPr>
        <p:txBody>
          <a:bodyPr rtlCol="0"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700" b="1" dirty="0"/>
              <a:t> </a:t>
            </a:r>
            <a:endParaRPr lang="en-US" sz="2700" dirty="0"/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0" y="3364637"/>
            <a:ext cx="9143999" cy="285705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3600" b="1" dirty="0"/>
              <a:t>2018 Pain Agitation/sedation Delirium Immobility and Sleep disruption (PADIS) guideline</a:t>
            </a:r>
          </a:p>
          <a:p>
            <a:endParaRPr lang="en-US" sz="2800" b="1" dirty="0"/>
          </a:p>
          <a:p>
            <a:r>
              <a:rPr lang="en-US" sz="2400" b="1" dirty="0"/>
              <a:t>John Hammer, PharmD, MBA, BCPS, DPLA</a:t>
            </a:r>
          </a:p>
          <a:p>
            <a:r>
              <a:rPr lang="en-US" sz="2400" b="1" dirty="0"/>
              <a:t>Medical Critical Care Pharmacist Specialist</a:t>
            </a:r>
          </a:p>
          <a:p>
            <a:r>
              <a:rPr lang="en-US" sz="2400" b="1" dirty="0"/>
              <a:t>Carolinas Medical Center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0634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85E19FA8-F55F-44C2-B8D4-34A4B8B1EE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452753"/>
              </p:ext>
            </p:extLst>
          </p:nvPr>
        </p:nvGraphicFramePr>
        <p:xfrm>
          <a:off x="195263" y="1725613"/>
          <a:ext cx="8789987" cy="445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xmlns="" id="{1D59F19E-0C0D-4CE2-8487-383DF3260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Path to PADIS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737ABF4-4122-4728-BE67-4D6104338EB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882"/>
          <a:stretch/>
        </p:blipFill>
        <p:spPr>
          <a:xfrm>
            <a:off x="134470" y="1431064"/>
            <a:ext cx="3851238" cy="13311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576300C-3F2E-4650-A175-CD9330AB731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2982"/>
          <a:stretch/>
        </p:blipFill>
        <p:spPr>
          <a:xfrm>
            <a:off x="32797" y="5091425"/>
            <a:ext cx="3870349" cy="15289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FC9489-D98E-4B66-A563-87A884B5C8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07878" y="1413447"/>
            <a:ext cx="4068165" cy="15883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7A61B0B-4ED8-4B6F-8181-28E39DB19BA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36535"/>
          <a:stretch/>
        </p:blipFill>
        <p:spPr>
          <a:xfrm>
            <a:off x="5831410" y="5342789"/>
            <a:ext cx="3312590" cy="14231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8E41DB2-6AE3-49F2-BBDA-334C94F7CEF6}"/>
              </a:ext>
            </a:extLst>
          </p:cNvPr>
          <p:cNvSpPr/>
          <p:nvPr/>
        </p:nvSpPr>
        <p:spPr>
          <a:xfrm>
            <a:off x="356753" y="26332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6 recommendations 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123 references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D1537A5-9EA3-4E31-99E3-09CBA8CDC23E}"/>
              </a:ext>
            </a:extLst>
          </p:cNvPr>
          <p:cNvSpPr/>
          <p:nvPr/>
        </p:nvSpPr>
        <p:spPr>
          <a:xfrm>
            <a:off x="559398" y="4445094"/>
            <a:ext cx="3544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28 recommendations 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235 references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4FDDC23-FED9-41EE-A3DA-D5E0F1864B76}"/>
              </a:ext>
            </a:extLst>
          </p:cNvPr>
          <p:cNvSpPr/>
          <p:nvPr/>
        </p:nvSpPr>
        <p:spPr>
          <a:xfrm>
            <a:off x="5443745" y="287804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36 recommendations 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472 references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ABA2C27-D59C-4E5C-9051-A3653BECF7B2}"/>
              </a:ext>
            </a:extLst>
          </p:cNvPr>
          <p:cNvSpPr/>
          <p:nvPr/>
        </p:nvSpPr>
        <p:spPr>
          <a:xfrm>
            <a:off x="5582427" y="467680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36 recommendations 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538 references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86E9351-D3A4-4E28-92BC-F9C63E77C0A1}"/>
              </a:ext>
            </a:extLst>
          </p:cNvPr>
          <p:cNvSpPr/>
          <p:nvPr/>
        </p:nvSpPr>
        <p:spPr>
          <a:xfrm>
            <a:off x="0" y="6597446"/>
            <a:ext cx="90329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Care Med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1995; 23: 1596–600., </a:t>
            </a:r>
            <a:r>
              <a:rPr lang="en-US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Care Med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2002;30:119-141., </a:t>
            </a:r>
            <a:r>
              <a:rPr lang="en-US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Care Med.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2013;41:263-308. </a:t>
            </a:r>
            <a:r>
              <a:rPr lang="en-US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Care Med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2018;46:e-825-e-873.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06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CED4348D-1937-45DD-84E4-99FE930AC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14588"/>
            <a:ext cx="8788902" cy="4450800"/>
          </a:xfrm>
        </p:spPr>
        <p:txBody>
          <a:bodyPr>
            <a:normAutofit/>
          </a:bodyPr>
          <a:lstStyle/>
          <a:p>
            <a:endParaRPr lang="en-US" b="1" dirty="0"/>
          </a:p>
          <a:p>
            <a:r>
              <a:rPr lang="en-US" dirty="0"/>
              <a:t>Partial Update to 2013 PAD guideline </a:t>
            </a:r>
          </a:p>
          <a:p>
            <a:r>
              <a:rPr lang="en-US" dirty="0"/>
              <a:t>32 members</a:t>
            </a:r>
          </a:p>
          <a:p>
            <a:pPr lvl="1"/>
            <a:r>
              <a:rPr lang="en-US" dirty="0"/>
              <a:t>4 ICU survivors </a:t>
            </a:r>
          </a:p>
          <a:p>
            <a:r>
              <a:rPr lang="en-US" dirty="0" smtClean="0"/>
              <a:t>36 </a:t>
            </a:r>
            <a:r>
              <a:rPr lang="en-US" dirty="0"/>
              <a:t>recommendations </a:t>
            </a:r>
            <a:r>
              <a:rPr lang="en-US" dirty="0" smtClean="0"/>
              <a:t>(2 </a:t>
            </a:r>
            <a:r>
              <a:rPr lang="en-US" dirty="0"/>
              <a:t>strong, </a:t>
            </a:r>
            <a:r>
              <a:rPr lang="en-US" b="1" dirty="0"/>
              <a:t>34 conditional</a:t>
            </a:r>
            <a:r>
              <a:rPr lang="en-US" dirty="0"/>
              <a:t>) </a:t>
            </a:r>
          </a:p>
          <a:p>
            <a:r>
              <a:rPr lang="en-US" dirty="0"/>
              <a:t>32 ungraded, non-actionable statements</a:t>
            </a:r>
          </a:p>
          <a:p>
            <a:r>
              <a:rPr lang="en-US" dirty="0"/>
              <a:t>Literature review ended October 2015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54AB5A8-31B3-429F-8E56-216DDD8B8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485"/>
            <a:ext cx="8788902" cy="1452103"/>
          </a:xfrm>
        </p:spPr>
        <p:txBody>
          <a:bodyPr/>
          <a:lstStyle/>
          <a:p>
            <a:r>
              <a:rPr lang="en-US" dirty="0"/>
              <a:t>2018 PADIS Guideline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119C32E-E7F7-4071-927A-E0957A8CC834}"/>
              </a:ext>
            </a:extLst>
          </p:cNvPr>
          <p:cNvSpPr/>
          <p:nvPr/>
        </p:nvSpPr>
        <p:spPr>
          <a:xfrm>
            <a:off x="0" y="6472349"/>
            <a:ext cx="54971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Care Med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2018;46:e-825-e-873.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220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7D551114-E739-4498-8DA4-7267D166D7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040972"/>
              </p:ext>
            </p:extLst>
          </p:nvPr>
        </p:nvGraphicFramePr>
        <p:xfrm>
          <a:off x="70382" y="1388048"/>
          <a:ext cx="8877675" cy="47413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2702">
                  <a:extLst>
                    <a:ext uri="{9D8B030D-6E8A-4147-A177-3AD203B41FA5}">
                      <a16:colId xmlns:a16="http://schemas.microsoft.com/office/drawing/2014/main" xmlns="" val="202798181"/>
                    </a:ext>
                  </a:extLst>
                </a:gridCol>
                <a:gridCol w="3226894">
                  <a:extLst>
                    <a:ext uri="{9D8B030D-6E8A-4147-A177-3AD203B41FA5}">
                      <a16:colId xmlns:a16="http://schemas.microsoft.com/office/drawing/2014/main" xmlns="" val="3674707134"/>
                    </a:ext>
                  </a:extLst>
                </a:gridCol>
                <a:gridCol w="3588079">
                  <a:extLst>
                    <a:ext uri="{9D8B030D-6E8A-4147-A177-3AD203B41FA5}">
                      <a16:colId xmlns:a16="http://schemas.microsoft.com/office/drawing/2014/main" xmlns="" val="490741175"/>
                    </a:ext>
                  </a:extLst>
                </a:gridCol>
              </a:tblGrid>
              <a:tr h="549840"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254081"/>
                  </a:ext>
                </a:extLst>
              </a:tr>
              <a:tr h="549840"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Patients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Applies to </a:t>
                      </a:r>
                      <a:r>
                        <a:rPr lang="en-US" sz="1600" b="1" i="0" u="sng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almost all</a:t>
                      </a:r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patients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Applies to </a:t>
                      </a:r>
                      <a:r>
                        <a:rPr lang="en-US" sz="1600" b="1" i="0" u="sng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most</a:t>
                      </a:r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patients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0565552"/>
                  </a:ext>
                </a:extLst>
              </a:tr>
              <a:tr h="746051"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Supporting evidence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Moderate to high-quality data across</a:t>
                      </a:r>
                    </a:p>
                    <a:p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broad patient populations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Conflicting, low quality, insufficient, and/or limited patient populations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6890264"/>
                  </a:ext>
                </a:extLst>
              </a:tr>
              <a:tr h="746051"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Benefits vs burdens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Benefits clearly outweigh burdens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close balance between benefits and burdens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7403059"/>
                  </a:ext>
                </a:extLst>
              </a:tr>
              <a:tr h="746051"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Influence of future</a:t>
                      </a:r>
                    </a:p>
                    <a:p>
                      <a:r>
                        <a:rPr lang="en-US" sz="2000" b="1" i="0" u="none" strike="noStrike" kern="1200" baseline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research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Limited potential to change</a:t>
                      </a:r>
                    </a:p>
                    <a:p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recommendation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Possible/probable potential to change recommendation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5281936"/>
                  </a:ext>
                </a:extLst>
              </a:tr>
              <a:tr h="1051286"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Performance or</a:t>
                      </a:r>
                    </a:p>
                    <a:p>
                      <a:r>
                        <a:rPr lang="en-US" sz="2000" b="1" i="0" u="none" strike="noStrike" kern="1200" baseline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quality indicators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Can be readily adapted in most</a:t>
                      </a:r>
                    </a:p>
                    <a:p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healthcare systems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Requires significant deliberation at the local level based on practice patterns, patients served and resource availability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1589337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xmlns="" id="{BF24916E-9A7E-4F5D-8C68-4D52823E2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vs. Conditional Recommendation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E6AC26A-B2BF-471D-8116-298B90FB407B}"/>
              </a:ext>
            </a:extLst>
          </p:cNvPr>
          <p:cNvSpPr/>
          <p:nvPr/>
        </p:nvSpPr>
        <p:spPr>
          <a:xfrm>
            <a:off x="0" y="6426183"/>
            <a:ext cx="31085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Care Med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2018; 46:1464–1470.</a:t>
            </a:r>
          </a:p>
        </p:txBody>
      </p:sp>
    </p:spTree>
    <p:extLst>
      <p:ext uri="{BB962C8B-B14F-4D97-AF65-F5344CB8AC3E}">
        <p14:creationId xmlns:p14="http://schemas.microsoft.com/office/powerpoint/2010/main" val="2207295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:a16="http://schemas.microsoft.com/office/drawing/2014/main" xmlns="" id="{1EF3E268-7BD7-4745-8DFA-79F41778D7BA}"/>
              </a:ext>
            </a:extLst>
          </p:cNvPr>
          <p:cNvSpPr/>
          <p:nvPr/>
        </p:nvSpPr>
        <p:spPr>
          <a:xfrm>
            <a:off x="1268505" y="3175299"/>
            <a:ext cx="1066800" cy="685800"/>
          </a:xfrm>
          <a:prstGeom prst="roundRect">
            <a:avLst/>
          </a:prstGeom>
          <a:solidFill>
            <a:srgbClr val="3333FF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" name="Rounded Rectangle 11">
            <a:extLst>
              <a:ext uri="{FF2B5EF4-FFF2-40B4-BE49-F238E27FC236}">
                <a16:creationId xmlns:a16="http://schemas.microsoft.com/office/drawing/2014/main" xmlns="" id="{A93E8EF8-7208-47F5-BFF2-2C74EFDB718F}"/>
              </a:ext>
            </a:extLst>
          </p:cNvPr>
          <p:cNvSpPr/>
          <p:nvPr/>
        </p:nvSpPr>
        <p:spPr>
          <a:xfrm>
            <a:off x="1268505" y="2260899"/>
            <a:ext cx="1066800" cy="685800"/>
          </a:xfrm>
          <a:prstGeom prst="roundRect">
            <a:avLst/>
          </a:prstGeom>
          <a:solidFill>
            <a:srgbClr val="3333FF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Rounded Rectangle 12">
            <a:extLst>
              <a:ext uri="{FF2B5EF4-FFF2-40B4-BE49-F238E27FC236}">
                <a16:creationId xmlns:a16="http://schemas.microsoft.com/office/drawing/2014/main" xmlns="" id="{3C378130-1DBE-4030-99DF-6175005B81F8}"/>
              </a:ext>
            </a:extLst>
          </p:cNvPr>
          <p:cNvSpPr/>
          <p:nvPr/>
        </p:nvSpPr>
        <p:spPr>
          <a:xfrm>
            <a:off x="1268505" y="1346499"/>
            <a:ext cx="1066800" cy="685800"/>
          </a:xfrm>
          <a:prstGeom prst="roundRect">
            <a:avLst/>
          </a:prstGeom>
          <a:solidFill>
            <a:srgbClr val="3333FF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5" name="Rounded Rectangle 13">
            <a:extLst>
              <a:ext uri="{FF2B5EF4-FFF2-40B4-BE49-F238E27FC236}">
                <a16:creationId xmlns:a16="http://schemas.microsoft.com/office/drawing/2014/main" xmlns="" id="{45C89B3C-3020-4BDA-8958-88604FEB7935}"/>
              </a:ext>
            </a:extLst>
          </p:cNvPr>
          <p:cNvSpPr/>
          <p:nvPr/>
        </p:nvSpPr>
        <p:spPr>
          <a:xfrm>
            <a:off x="1268505" y="4089699"/>
            <a:ext cx="1066800" cy="685800"/>
          </a:xfrm>
          <a:prstGeom prst="roundRect">
            <a:avLst/>
          </a:prstGeom>
          <a:solidFill>
            <a:srgbClr val="3333FF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6" name="Rounded Rectangle 14">
            <a:extLst>
              <a:ext uri="{FF2B5EF4-FFF2-40B4-BE49-F238E27FC236}">
                <a16:creationId xmlns:a16="http://schemas.microsoft.com/office/drawing/2014/main" xmlns="" id="{30AF02C9-870B-4198-BB55-1455668A3814}"/>
              </a:ext>
            </a:extLst>
          </p:cNvPr>
          <p:cNvSpPr/>
          <p:nvPr/>
        </p:nvSpPr>
        <p:spPr>
          <a:xfrm>
            <a:off x="1268505" y="5004099"/>
            <a:ext cx="1066800" cy="685800"/>
          </a:xfrm>
          <a:prstGeom prst="roundRect">
            <a:avLst/>
          </a:prstGeom>
          <a:solidFill>
            <a:srgbClr val="3333FF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xmlns="" id="{B00AB6B8-A762-41F3-B835-218C9846FF78}"/>
              </a:ext>
            </a:extLst>
          </p:cNvPr>
          <p:cNvSpPr/>
          <p:nvPr/>
        </p:nvSpPr>
        <p:spPr>
          <a:xfrm>
            <a:off x="2455432" y="3327699"/>
            <a:ext cx="7010400" cy="533400"/>
          </a:xfrm>
          <a:prstGeom prst="round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Delirium</a:t>
            </a:r>
            <a:r>
              <a:rPr lang="en-US" sz="2800" b="1" dirty="0" smtClean="0">
                <a:latin typeface="Gill Sans MT" pitchFamily="34" charset="0"/>
              </a:rPr>
              <a:t> </a:t>
            </a:r>
            <a:endParaRPr lang="en-US" sz="2800" b="1" dirty="0">
              <a:latin typeface="Gill Sans MT" pitchFamily="34" charset="0"/>
            </a:endParaRPr>
          </a:p>
        </p:txBody>
      </p:sp>
      <p:sp>
        <p:nvSpPr>
          <p:cNvPr id="8" name="Rounded Rectangle 17">
            <a:extLst>
              <a:ext uri="{FF2B5EF4-FFF2-40B4-BE49-F238E27FC236}">
                <a16:creationId xmlns:a16="http://schemas.microsoft.com/office/drawing/2014/main" xmlns="" id="{1B00B6CC-64F1-4CC6-B89A-9825CF502C9A}"/>
              </a:ext>
            </a:extLst>
          </p:cNvPr>
          <p:cNvSpPr/>
          <p:nvPr/>
        </p:nvSpPr>
        <p:spPr>
          <a:xfrm>
            <a:off x="2455432" y="4242099"/>
            <a:ext cx="7010400" cy="533400"/>
          </a:xfrm>
          <a:prstGeom prst="round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Immobility</a:t>
            </a:r>
          </a:p>
        </p:txBody>
      </p:sp>
      <p:sp>
        <p:nvSpPr>
          <p:cNvPr id="9" name="Rounded Rectangle 18">
            <a:extLst>
              <a:ext uri="{FF2B5EF4-FFF2-40B4-BE49-F238E27FC236}">
                <a16:creationId xmlns:a16="http://schemas.microsoft.com/office/drawing/2014/main" xmlns="" id="{343C5081-B566-4531-81F6-5233DEA66229}"/>
              </a:ext>
            </a:extLst>
          </p:cNvPr>
          <p:cNvSpPr/>
          <p:nvPr/>
        </p:nvSpPr>
        <p:spPr>
          <a:xfrm>
            <a:off x="2455432" y="5080299"/>
            <a:ext cx="7010400" cy="533400"/>
          </a:xfrm>
          <a:prstGeom prst="round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Sleep disruption</a:t>
            </a:r>
            <a:r>
              <a:rPr lang="en-US" sz="2800" b="1" dirty="0">
                <a:latin typeface="Gill Sans MT" pitchFamily="34" charset="0"/>
              </a:rPr>
              <a:t> </a:t>
            </a:r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xmlns="" id="{10733E23-8511-4BCA-8744-D3250ADC33E2}"/>
              </a:ext>
            </a:extLst>
          </p:cNvPr>
          <p:cNvSpPr/>
          <p:nvPr/>
        </p:nvSpPr>
        <p:spPr>
          <a:xfrm>
            <a:off x="2455432" y="1412389"/>
            <a:ext cx="7010400" cy="533400"/>
          </a:xfrm>
          <a:prstGeom prst="round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xmlns="" id="{8F973A2F-CEDE-4FF4-98BC-26FFE57D95B1}"/>
              </a:ext>
            </a:extLst>
          </p:cNvPr>
          <p:cNvSpPr/>
          <p:nvPr/>
        </p:nvSpPr>
        <p:spPr>
          <a:xfrm>
            <a:off x="2455432" y="2322307"/>
            <a:ext cx="7010400" cy="533400"/>
          </a:xfrm>
          <a:prstGeom prst="round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Agitation/sedation</a:t>
            </a:r>
          </a:p>
        </p:txBody>
      </p:sp>
    </p:spTree>
    <p:extLst>
      <p:ext uri="{BB962C8B-B14F-4D97-AF65-F5344CB8AC3E}">
        <p14:creationId xmlns:p14="http://schemas.microsoft.com/office/powerpoint/2010/main" val="255779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AEABFF0A-3DF9-4408-8D19-0B6557B4F500}"/>
              </a:ext>
            </a:extLst>
          </p:cNvPr>
          <p:cNvSpPr txBox="1">
            <a:spLocks/>
          </p:cNvSpPr>
          <p:nvPr/>
        </p:nvSpPr>
        <p:spPr>
          <a:xfrm>
            <a:off x="1268505" y="2424655"/>
            <a:ext cx="6858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</a:rPr>
              <a:t>15 conditional recommendations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</a:rPr>
              <a:t>2 strong recommendations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</a:rPr>
              <a:t>1 good practice statement </a:t>
            </a:r>
          </a:p>
          <a:p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xmlns="" id="{CE6EB4F2-94C8-4EB4-AB67-E3D0C53E41FF}"/>
              </a:ext>
            </a:extLst>
          </p:cNvPr>
          <p:cNvSpPr/>
          <p:nvPr/>
        </p:nvSpPr>
        <p:spPr>
          <a:xfrm>
            <a:off x="1268505" y="1346499"/>
            <a:ext cx="1066800" cy="685800"/>
          </a:xfrm>
          <a:prstGeom prst="roundRect">
            <a:avLst/>
          </a:prstGeom>
          <a:solidFill>
            <a:srgbClr val="3333FF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7" name="Rounded Rectangle 17">
            <a:extLst>
              <a:ext uri="{FF2B5EF4-FFF2-40B4-BE49-F238E27FC236}">
                <a16:creationId xmlns:a16="http://schemas.microsoft.com/office/drawing/2014/main" xmlns="" id="{1A88FE5E-EA44-451A-9735-CD0361FE4347}"/>
              </a:ext>
            </a:extLst>
          </p:cNvPr>
          <p:cNvSpPr/>
          <p:nvPr/>
        </p:nvSpPr>
        <p:spPr>
          <a:xfrm>
            <a:off x="2455432" y="1412389"/>
            <a:ext cx="7010400" cy="533400"/>
          </a:xfrm>
          <a:prstGeom prst="round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</a:p>
        </p:txBody>
      </p:sp>
    </p:spTree>
    <p:extLst>
      <p:ext uri="{BB962C8B-B14F-4D97-AF65-F5344CB8AC3E}">
        <p14:creationId xmlns:p14="http://schemas.microsoft.com/office/powerpoint/2010/main" val="308380196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67685473-3EBF-4D3A-B5B2-297C9FAC03C3}" vid="{48349F82-31A9-49A3-9858-72EFCA44D6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71B08E5E9759409AA9D505E9F38959" ma:contentTypeVersion="8" ma:contentTypeDescription="Create a new document." ma:contentTypeScope="" ma:versionID="93bc8c021067e3346185425171bba367">
  <xsd:schema xmlns:xsd="http://www.w3.org/2001/XMLSchema" xmlns:xs="http://www.w3.org/2001/XMLSchema" xmlns:p="http://schemas.microsoft.com/office/2006/metadata/properties" xmlns:ns2="d4e3a7a9-ee5b-447c-ba78-36ee2a28e81d" xmlns:ns3="e4503d5c-95c6-44a5-8c6e-68bf60608bde" targetNamespace="http://schemas.microsoft.com/office/2006/metadata/properties" ma:root="true" ma:fieldsID="8c82329e0b7dfb92f6516c01c5a690df" ns2:_="" ns3:_="">
    <xsd:import namespace="d4e3a7a9-ee5b-447c-ba78-36ee2a28e81d"/>
    <xsd:import namespace="e4503d5c-95c6-44a5-8c6e-68bf60608b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e3a7a9-ee5b-447c-ba78-36ee2a28e81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503d5c-95c6-44a5-8c6e-68bf60608b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93619F-D4BB-485A-A63A-B190D0CA2A80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d4e3a7a9-ee5b-447c-ba78-36ee2a28e81d"/>
    <ds:schemaRef ds:uri="http://purl.org/dc/elements/1.1/"/>
    <ds:schemaRef ds:uri="http://schemas.microsoft.com/office/2006/metadata/properties"/>
    <ds:schemaRef ds:uri="e4503d5c-95c6-44a5-8c6e-68bf60608bde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6B0EF56-66F4-4583-95C9-D26D25E81B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e3a7a9-ee5b-447c-ba78-36ee2a28e81d"/>
    <ds:schemaRef ds:uri="e4503d5c-95c6-44a5-8c6e-68bf60608b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5B6D2A-CE2E-4F0D-A279-BCA9AF4C24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1330</Words>
  <Application>Microsoft Macintosh PowerPoint</Application>
  <PresentationFormat>On-screen Show (4:3)</PresentationFormat>
  <Paragraphs>277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Calibri</vt:lpstr>
      <vt:lpstr>Gill Sans MT</vt:lpstr>
      <vt:lpstr>Arial</vt:lpstr>
      <vt:lpstr>Theme1</vt:lpstr>
      <vt:lpstr>   </vt:lpstr>
      <vt:lpstr>Disclosure</vt:lpstr>
      <vt:lpstr>Objectives</vt:lpstr>
      <vt:lpstr>   </vt:lpstr>
      <vt:lpstr>The Path to PADIS </vt:lpstr>
      <vt:lpstr>2018 PADIS Guideline  </vt:lpstr>
      <vt:lpstr>Strong vs. Conditional Recommendation </vt:lpstr>
      <vt:lpstr>PowerPoint Presentation</vt:lpstr>
      <vt:lpstr>PowerPoint Presentation</vt:lpstr>
      <vt:lpstr>Pain </vt:lpstr>
      <vt:lpstr>Agitation/sedation   </vt:lpstr>
      <vt:lpstr>Agitation/sedation </vt:lpstr>
      <vt:lpstr>Light vs Deep Sedation </vt:lpstr>
      <vt:lpstr>Agitation/sedation </vt:lpstr>
      <vt:lpstr>Propofol vs Dexmedetomidine </vt:lpstr>
      <vt:lpstr>Delirium   </vt:lpstr>
      <vt:lpstr>Delirium </vt:lpstr>
      <vt:lpstr>Delirium Pharmacologic Treatment </vt:lpstr>
      <vt:lpstr>Dexmedetomidine for Agitated Delirium in Mechanically Ventilated Patients (DahLIA)</vt:lpstr>
      <vt:lpstr>Delirium </vt:lpstr>
      <vt:lpstr>Immobility   </vt:lpstr>
      <vt:lpstr>Immobility (mobilization/rehabilitation) </vt:lpstr>
      <vt:lpstr>  Sleep disruption   </vt:lpstr>
      <vt:lpstr>Sleep disruption  </vt:lpstr>
      <vt:lpstr>Sleep-promoting Protocols </vt:lpstr>
      <vt:lpstr>Sleep disruption  </vt:lpstr>
      <vt:lpstr>Nocturnal Dexmedetomidine </vt:lpstr>
      <vt:lpstr>Interpreting an Implementing PADIS </vt:lpstr>
      <vt:lpstr>ICU Liberation Collaborative </vt:lpstr>
      <vt:lpstr>   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Pharmacy &amp; Therapeutics (P&amp;T) Committee</dc:title>
  <dc:creator/>
  <cp:lastModifiedBy/>
  <cp:revision>405</cp:revision>
  <dcterms:modified xsi:type="dcterms:W3CDTF">2019-06-06T18:37:34Z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0x010100BA71B08E5E9759409AA9D505E9F38959</vt:lpwstr>
  </property>
</Properties>
</file>