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7"/>
    <a:srgbClr val="24A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03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68F9C-75E2-44F7-B49C-31EFB8CEF95F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439B-5189-430C-9B41-7010A2C8C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8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7439B-5189-430C-9B41-7010A2C8C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2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6666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6666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6666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6666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10058400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399" y="10058399"/>
                </a:moveTo>
                <a:lnTo>
                  <a:pt x="0" y="10058399"/>
                </a:lnTo>
                <a:lnTo>
                  <a:pt x="0" y="0"/>
                </a:lnTo>
                <a:lnTo>
                  <a:pt x="7772399" y="0"/>
                </a:lnTo>
                <a:lnTo>
                  <a:pt x="7772399" y="10058399"/>
                </a:lnTo>
                <a:close/>
              </a:path>
            </a:pathLst>
          </a:custGeom>
          <a:solidFill>
            <a:srgbClr val="A2F4F4">
              <a:alpha val="715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100" y="260874"/>
            <a:ext cx="169418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66666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5849" y="2992442"/>
            <a:ext cx="4196080" cy="2446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ccm.org/Member-Center/Chapters/Midwest-Chap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066800"/>
            <a:ext cx="77724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spc="-150" dirty="0">
                <a:solidFill>
                  <a:srgbClr val="009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SCCM  MIDWEST CHAPTER PRESENTS:</a:t>
            </a:r>
            <a:endParaRPr lang="en-US" sz="2800" spc="-150" dirty="0">
              <a:solidFill>
                <a:srgbClr val="009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algn="ctr">
              <a:lnSpc>
                <a:spcPct val="100000"/>
              </a:lnSpc>
            </a:pPr>
            <a:r>
              <a:rPr lang="en-US"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spc="-150" baseline="3174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z="2800" b="1" spc="-150" baseline="3174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CRITICAL CARE </a:t>
            </a:r>
            <a:r>
              <a:rPr lang="en-US"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en-US" sz="2800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spc="-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spc="-150" dirty="0">
                <a:solidFill>
                  <a:srgbClr val="009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Venue: Advocate Christ Medical Center, Oak Lawn, IL</a:t>
            </a:r>
            <a:endParaRPr sz="2800" b="1" i="1" spc="-150" dirty="0">
              <a:solidFill>
                <a:srgbClr val="009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2438400" y="609600"/>
            <a:ext cx="2720500" cy="876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September 9th</a:t>
            </a:r>
            <a:r>
              <a:rPr dirty="0"/>
              <a:t>, 202</a:t>
            </a:r>
            <a:r>
              <a:rPr lang="en-US" dirty="0"/>
              <a:t>3</a:t>
            </a:r>
            <a:endParaRPr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A0545A-AA7A-8BD4-4423-8E697B5A8506}"/>
              </a:ext>
            </a:extLst>
          </p:cNvPr>
          <p:cNvGrpSpPr/>
          <p:nvPr/>
        </p:nvGrpSpPr>
        <p:grpSpPr>
          <a:xfrm>
            <a:off x="152400" y="2362200"/>
            <a:ext cx="7543800" cy="7315200"/>
            <a:chOff x="152400" y="2895600"/>
            <a:chExt cx="7543800" cy="731520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04BBB81-5A4A-85C7-BA04-879AD183283E}"/>
                </a:ext>
              </a:extLst>
            </p:cNvPr>
            <p:cNvGrpSpPr/>
            <p:nvPr/>
          </p:nvGrpSpPr>
          <p:grpSpPr>
            <a:xfrm>
              <a:off x="152400" y="2895600"/>
              <a:ext cx="5280025" cy="7315200"/>
              <a:chOff x="152400" y="2895599"/>
              <a:chExt cx="5280025" cy="7315200"/>
            </a:xfrm>
          </p:grpSpPr>
          <p:sp>
            <p:nvSpPr>
              <p:cNvPr id="11" name="object 11"/>
              <p:cNvSpPr/>
              <p:nvPr/>
            </p:nvSpPr>
            <p:spPr>
              <a:xfrm>
                <a:off x="152400" y="2895599"/>
                <a:ext cx="5280025" cy="7315200"/>
              </a:xfrm>
              <a:custGeom>
                <a:avLst/>
                <a:gdLst/>
                <a:ahLst/>
                <a:cxnLst/>
                <a:rect l="l" t="t" r="r" b="b"/>
                <a:pathLst>
                  <a:path w="5280025" h="7538720">
                    <a:moveTo>
                      <a:pt x="0" y="0"/>
                    </a:moveTo>
                    <a:lnTo>
                      <a:pt x="5279399" y="0"/>
                    </a:lnTo>
                    <a:lnTo>
                      <a:pt x="5279399" y="7538399"/>
                    </a:lnTo>
                    <a:lnTo>
                      <a:pt x="0" y="7538399"/>
                    </a:lnTo>
                    <a:lnTo>
                      <a:pt x="0" y="0"/>
                    </a:lnTo>
                    <a:close/>
                  </a:path>
                </a:pathLst>
              </a:custGeom>
              <a:ln w="19049">
                <a:solidFill>
                  <a:srgbClr val="4A86E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 txBox="1"/>
              <p:nvPr/>
            </p:nvSpPr>
            <p:spPr>
              <a:xfrm>
                <a:off x="258417" y="2971800"/>
                <a:ext cx="4999383" cy="7055778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8:00</a:t>
                </a:r>
                <a:r>
                  <a:rPr sz="1400" spc="-3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  <a:r>
                  <a:rPr sz="14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8:15</a:t>
                </a:r>
                <a:r>
                  <a:rPr sz="14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sz="1400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Registration</a:t>
                </a:r>
                <a:r>
                  <a:rPr sz="14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and</a:t>
                </a:r>
                <a:r>
                  <a:rPr sz="14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Exhibit</a:t>
                </a:r>
                <a:r>
                  <a:rPr sz="1400" b="1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sz="14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Hall</a:t>
                </a:r>
                <a:endParaRPr lang="en-US" sz="1400" b="1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2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8:15</a:t>
                </a:r>
                <a:r>
                  <a:rPr lang="en-US" sz="1400" b="0" u="none" spc="-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 - 8:30</a:t>
                </a:r>
                <a:r>
                  <a:rPr lang="en-US" sz="1400" b="0" u="none" spc="-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lang="en-US" sz="1400" b="0" u="none" spc="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President's</a:t>
                </a:r>
                <a:r>
                  <a:rPr lang="en-US" sz="1400" b="1" spc="-5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Address</a:t>
                </a:r>
                <a:endParaRPr lang="en-US" sz="1400" spc="-1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Welcome,</a:t>
                </a:r>
                <a:r>
                  <a:rPr lang="en-US" sz="1400" b="0" u="none" spc="-6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Introduction,</a:t>
                </a:r>
                <a:r>
                  <a:rPr lang="en-US" sz="1400" b="0" u="none" spc="-6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Housekeeping</a:t>
                </a:r>
                <a:r>
                  <a:rPr lang="en-US" sz="1400" b="0" u="none" spc="-6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Remarks</a:t>
                </a:r>
                <a:br>
                  <a:rPr lang="en-US" sz="1400" b="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b="0" i="1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Varsha Gharpure,</a:t>
                </a:r>
                <a:r>
                  <a:rPr lang="en-US" sz="1400" b="0" i="1" u="none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i="1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MD,</a:t>
                </a:r>
                <a:r>
                  <a:rPr lang="en-US" sz="1400" b="0" i="1" u="none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i="1" u="none" spc="-60" dirty="0">
                    <a:latin typeface="Arial" panose="020B0604020202020204" pitchFamily="34" charset="0"/>
                    <a:cs typeface="Arial" panose="020B0604020202020204" pitchFamily="34" charset="0"/>
                  </a:rPr>
                  <a:t>FAAP,</a:t>
                </a:r>
                <a:r>
                  <a:rPr lang="en-US" sz="1400" b="0" i="1" u="none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i="1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FCCM</a:t>
                </a: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8:35</a:t>
                </a:r>
                <a:r>
                  <a:rPr lang="en-US" sz="1400" b="0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  <a:r>
                  <a:rPr lang="en-US" sz="1400" b="0" u="none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1400" b="0" u="none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9:20</a:t>
                </a:r>
                <a:r>
                  <a:rPr lang="en-US" sz="1400" b="0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lang="en-US" sz="1400" b="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Plenary</a:t>
                </a:r>
                <a:r>
                  <a:rPr lang="en-US" sz="1400" b="1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Session</a:t>
                </a:r>
                <a:endParaRPr lang="en-US" sz="1400" b="1" u="none" spc="-1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700">
                  <a:lnSpc>
                    <a:spcPct val="100000"/>
                  </a:lnSpc>
                </a:pPr>
                <a:r>
                  <a:rPr lang="en-US" sz="1400" b="0" i="0" u="none" dirty="0">
                    <a:solidFill>
                      <a:srgbClr val="1F1F1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From ECMO to Ex Vivo Organ Perfusion</a:t>
                </a:r>
                <a:r>
                  <a:rPr lang="en-US" sz="140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!</a:t>
                </a:r>
                <a:br>
                  <a:rPr lang="en-US" sz="140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b="0" i="1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Robert Bartlett,</a:t>
                </a:r>
                <a:r>
                  <a:rPr lang="en-US" sz="1400" b="0" i="1" u="none" spc="-3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i="1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MD </a:t>
                </a:r>
                <a:endParaRPr lang="en-US" sz="1400" b="0" i="1" u="none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9:25</a:t>
                </a:r>
                <a:r>
                  <a:rPr lang="en-US" sz="1400" b="0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  <a:r>
                  <a:rPr lang="en-US" sz="1400" b="0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1400" b="0" u="none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10:10</a:t>
                </a:r>
                <a:r>
                  <a:rPr lang="en-US" sz="1400" b="0" u="none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0" u="none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lang="en-US" sz="1400" b="0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Keynote</a:t>
                </a:r>
                <a:r>
                  <a:rPr lang="en-US" sz="1400" b="1" spc="-6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Address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1400" kern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Mitochondrial Transplantation: A New Model for Organ Rescue! </a:t>
                </a:r>
                <a:r>
                  <a:rPr lang="en-US" sz="1400" b="0" i="1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James McCully, PhD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120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12700"/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10:10</a:t>
                </a:r>
                <a:r>
                  <a:rPr lang="en-US" sz="1400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  <a:r>
                  <a:rPr lang="en-US" sz="1400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140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10:25</a:t>
                </a:r>
                <a:r>
                  <a:rPr lang="en-US" sz="1400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lang="en-US" sz="140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Coffee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Break / Exhibit</a:t>
                </a:r>
                <a:r>
                  <a:rPr lang="en-US" sz="1400" b="1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Hall</a:t>
                </a:r>
              </a:p>
              <a:p>
                <a:pPr marL="12700"/>
                <a:r>
                  <a:rPr lang="en-US" sz="1200" b="1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10:25</a:t>
                </a:r>
                <a:r>
                  <a:rPr lang="en-US" sz="14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</a:t>
                </a:r>
                <a:r>
                  <a:rPr lang="en-US" sz="14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1400" spc="-2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11:25</a:t>
                </a:r>
                <a:r>
                  <a:rPr lang="en-US" sz="14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am:</a:t>
                </a:r>
                <a:r>
                  <a:rPr lang="en-US" sz="1400" spc="-1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uFill>
                      <a:solidFill>
                        <a:srgbClr val="000000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Breakout</a:t>
                </a:r>
                <a:r>
                  <a:rPr lang="en-US" sz="1400" b="1" spc="-20" dirty="0">
                    <a:uFill>
                      <a:solidFill>
                        <a:srgbClr val="000000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spc="-10" dirty="0">
                    <a:uFill>
                      <a:solidFill>
                        <a:srgbClr val="000000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Sessions (Select one)*</a:t>
                </a:r>
                <a:br>
                  <a:rPr lang="en-US" sz="1400" b="1" u="heavy" spc="-10" dirty="0">
                    <a:uFill>
                      <a:solidFill>
                        <a:srgbClr val="000000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300" b="1" u="heavy" spc="-10" dirty="0">
                    <a:uFill>
                      <a:solidFill>
                        <a:srgbClr val="000000"/>
                      </a:solidFill>
                    </a:u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76238" indent="-209550">
                  <a:lnSpc>
                    <a:spcPts val="1650"/>
                  </a:lnSpc>
                  <a:buFont typeface="Arial"/>
                  <a:buAutoNum type="arabicPeriod"/>
                  <a:tabLst>
                    <a:tab pos="401638" algn="l"/>
                  </a:tabLst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ECMO Simulation: </a:t>
                </a:r>
                <a:b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Kristen Nelson-McMillan, MD </a:t>
                </a:r>
                <a:b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Leon Eydelman, MD</a:t>
                </a:r>
              </a:p>
              <a:p>
                <a:pPr marL="376238" indent="-209550">
                  <a:lnSpc>
                    <a:spcPts val="1650"/>
                  </a:lnSpc>
                  <a:buFont typeface="Arial"/>
                  <a:buAutoNum type="arabicPeriod"/>
                  <a:tabLst>
                    <a:tab pos="401638" algn="l"/>
                  </a:tabLst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Continuous Renal Replacement Therapies: Simulation</a:t>
                </a:r>
                <a:b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Priya Chandra, MD </a:t>
                </a:r>
                <a:b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Erin Kim, MD </a:t>
                </a:r>
              </a:p>
              <a:p>
                <a:pPr marL="376238" indent="-209550">
                  <a:lnSpc>
                    <a:spcPts val="1650"/>
                  </a:lnSpc>
                  <a:buFont typeface="Arial"/>
                  <a:buAutoNum type="arabicPeriod"/>
                  <a:tabLst>
                    <a:tab pos="401638" algn="l"/>
                  </a:tabLst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Mechanical Ventilation: Patient-Ventilator Asynchrony</a:t>
                </a:r>
                <a:b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Robert </a:t>
                </a:r>
                <a:r>
                  <a:rPr lang="en-US" sz="1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Chatburn</a:t>
                </a: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, MHHS, RRT-NPS, FAARC</a:t>
                </a:r>
                <a:b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Varsha Gharpure, MD</a:t>
                </a:r>
              </a:p>
              <a:p>
                <a:pPr marL="376238" indent="-209550">
                  <a:lnSpc>
                    <a:spcPts val="1650"/>
                  </a:lnSpc>
                  <a:buFont typeface="Arial"/>
                  <a:buAutoNum type="arabicPeriod"/>
                  <a:tabLst>
                    <a:tab pos="401638" algn="l"/>
                  </a:tabLst>
                </a:pP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Neuro</a:t>
                </a:r>
                <a:r>
                  <a:rPr lang="en-US" sz="1400" spc="-3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Critical</a:t>
                </a:r>
                <a:r>
                  <a:rPr lang="en-US" sz="1400" spc="-25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Care: </a:t>
                </a:r>
                <a:r>
                  <a:rPr lang="en-US" sz="1400" b="0" i="0" dirty="0">
                    <a:solidFill>
                      <a:srgbClr val="1F1F1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The Who, What, and Why of Aneurysmal Subarachnoid Hemorrhage</a:t>
                </a:r>
                <a:br>
                  <a:rPr lang="en-US" sz="1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</a:br>
                <a:r>
                  <a:rPr lang="en-US" sz="1400" b="0" i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Andrea </a:t>
                </a:r>
                <a:r>
                  <a:rPr lang="en-US" sz="1400" b="0" i="1" dirty="0" err="1">
                    <a:solidFill>
                      <a:srgbClr val="1F1F1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Sterenstein</a:t>
                </a:r>
                <a:r>
                  <a:rPr lang="en-US" sz="1400" b="0" i="1" dirty="0">
                    <a:solidFill>
                      <a:srgbClr val="1F1F1F"/>
                    </a:solidFill>
                    <a:effectLst/>
                    <a:latin typeface="Google Sans"/>
                  </a:rPr>
                  <a:t>, MD</a:t>
                </a:r>
              </a:p>
              <a:p>
                <a:pPr marL="166688">
                  <a:lnSpc>
                    <a:spcPts val="1650"/>
                  </a:lnSpc>
                  <a:tabLst>
                    <a:tab pos="401638" algn="l"/>
                  </a:tabLst>
                </a:pPr>
                <a:r>
                  <a:rPr lang="en-US" sz="1200" b="0" i="1" dirty="0">
                    <a:solidFill>
                      <a:srgbClr val="1F1F1F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1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700"/>
                <a:r>
                  <a:rPr lang="en-US" sz="1400" spc="-10" dirty="0">
                    <a:latin typeface="Arial"/>
                    <a:cs typeface="Arial"/>
                  </a:rPr>
                  <a:t>11:35</a:t>
                </a:r>
                <a:r>
                  <a:rPr lang="en-US" sz="1400" spc="-35" dirty="0"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latin typeface="Arial"/>
                    <a:cs typeface="Arial"/>
                  </a:rPr>
                  <a:t>am</a:t>
                </a:r>
                <a:r>
                  <a:rPr lang="en-US" sz="1400" spc="-20" dirty="0"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latin typeface="Arial"/>
                    <a:cs typeface="Arial"/>
                  </a:rPr>
                  <a:t>-</a:t>
                </a:r>
                <a:r>
                  <a:rPr lang="en-US" sz="1400" spc="-20" dirty="0"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latin typeface="Arial"/>
                    <a:cs typeface="Arial"/>
                  </a:rPr>
                  <a:t>12:20</a:t>
                </a:r>
                <a:r>
                  <a:rPr lang="en-US" sz="1400" spc="-20" dirty="0">
                    <a:latin typeface="Arial"/>
                    <a:cs typeface="Arial"/>
                  </a:rPr>
                  <a:t> </a:t>
                </a:r>
                <a:r>
                  <a:rPr lang="en-US" sz="1400" dirty="0">
                    <a:latin typeface="Arial"/>
                    <a:cs typeface="Arial"/>
                  </a:rPr>
                  <a:t>pm:</a:t>
                </a:r>
                <a:r>
                  <a:rPr lang="en-US" sz="1400" spc="-20" dirty="0">
                    <a:latin typeface="Arial"/>
                    <a:cs typeface="Arial"/>
                  </a:rPr>
                  <a:t> </a:t>
                </a:r>
                <a:r>
                  <a:rPr lang="en-US" sz="14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Research Presentations </a:t>
                </a:r>
              </a:p>
              <a:p>
                <a:pPr marL="12700"/>
                <a:r>
                  <a:rPr lang="en-US" sz="12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/>
                  </a:rPr>
                  <a:t>    </a:t>
                </a:r>
              </a:p>
              <a:p>
                <a:pPr marL="12700"/>
                <a:r>
                  <a:rPr 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/>
                  </a:rPr>
                  <a:t>12:20 pm – 1:20 pm: </a:t>
                </a:r>
                <a:r>
                  <a:rPr lang="en-US" sz="1400" b="1" dirty="0">
                    <a:latin typeface="Arial"/>
                    <a:cs typeface="Arial"/>
                  </a:rPr>
                  <a:t>Lunch / Exhibit</a:t>
                </a:r>
                <a:r>
                  <a:rPr lang="en-US" sz="1400" b="1" spc="-20" dirty="0">
                    <a:latin typeface="Arial"/>
                    <a:cs typeface="Arial"/>
                  </a:rPr>
                  <a:t> Hall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9BED8B3-88A4-CF12-FD62-B0EC92016C37}"/>
                </a:ext>
              </a:extLst>
            </p:cNvPr>
            <p:cNvGrpSpPr/>
            <p:nvPr/>
          </p:nvGrpSpPr>
          <p:grpSpPr>
            <a:xfrm>
              <a:off x="5334000" y="2895600"/>
              <a:ext cx="2362200" cy="7315200"/>
              <a:chOff x="5334000" y="2895600"/>
              <a:chExt cx="2362200" cy="7066545"/>
            </a:xfrm>
          </p:grpSpPr>
          <p:grpSp>
            <p:nvGrpSpPr>
              <p:cNvPr id="4" name="object 4"/>
              <p:cNvGrpSpPr/>
              <p:nvPr/>
            </p:nvGrpSpPr>
            <p:grpSpPr>
              <a:xfrm>
                <a:off x="5334000" y="2895600"/>
                <a:ext cx="2286000" cy="7066545"/>
                <a:chOff x="5509587" y="2499174"/>
                <a:chExt cx="2286000" cy="8036503"/>
              </a:xfrm>
            </p:grpSpPr>
            <p:sp>
              <p:nvSpPr>
                <p:cNvPr id="5" name="object 5"/>
                <p:cNvSpPr/>
                <p:nvPr/>
              </p:nvSpPr>
              <p:spPr>
                <a:xfrm>
                  <a:off x="5509587" y="2499174"/>
                  <a:ext cx="2286000" cy="8036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8695" h="7539355">
                      <a:moveTo>
                        <a:pt x="2258099" y="7538999"/>
                      </a:moveTo>
                      <a:lnTo>
                        <a:pt x="0" y="7538999"/>
                      </a:lnTo>
                      <a:lnTo>
                        <a:pt x="0" y="0"/>
                      </a:lnTo>
                      <a:lnTo>
                        <a:pt x="2258099" y="0"/>
                      </a:lnTo>
                      <a:lnTo>
                        <a:pt x="2258099" y="7538999"/>
                      </a:lnTo>
                      <a:close/>
                    </a:path>
                  </a:pathLst>
                </a:custGeom>
                <a:solidFill>
                  <a:srgbClr val="4A86E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6" name="object 6"/>
                <p:cNvSpPr/>
                <p:nvPr/>
              </p:nvSpPr>
              <p:spPr>
                <a:xfrm>
                  <a:off x="5514349" y="2499174"/>
                  <a:ext cx="2281238" cy="8036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8695" h="7539355">
                      <a:moveTo>
                        <a:pt x="0" y="0"/>
                      </a:moveTo>
                      <a:lnTo>
                        <a:pt x="2258099" y="0"/>
                      </a:lnTo>
                      <a:lnTo>
                        <a:pt x="2258099" y="7538999"/>
                      </a:lnTo>
                      <a:lnTo>
                        <a:pt x="0" y="75389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ln w="19050">
                  <a:solidFill>
                    <a:srgbClr val="595959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7" name="object 7"/>
              <p:cNvSpPr txBox="1"/>
              <p:nvPr/>
            </p:nvSpPr>
            <p:spPr>
              <a:xfrm>
                <a:off x="5368656" y="3105995"/>
                <a:ext cx="2327544" cy="305212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900" b="1" i="1" u="heavy" dirty="0">
                    <a:uFill>
                      <a:solidFill>
                        <a:srgbClr val="000000"/>
                      </a:solidFill>
                    </a:uFill>
                    <a:latin typeface="Arial Narrow"/>
                    <a:cs typeface="Arial Narrow"/>
                  </a:rPr>
                  <a:t>FEATURED SPEAKERS</a:t>
                </a:r>
                <a:endParaRPr sz="2000" spc="-150" dirty="0">
                  <a:latin typeface="Arial Narrow"/>
                  <a:cs typeface="Arial Narrow"/>
                </a:endParaRPr>
              </a:p>
            </p:txBody>
          </p:sp>
          <p:sp>
            <p:nvSpPr>
              <p:cNvPr id="12" name="object 12"/>
              <p:cNvSpPr txBox="1"/>
              <p:nvPr/>
            </p:nvSpPr>
            <p:spPr>
              <a:xfrm>
                <a:off x="5615613" y="6142200"/>
                <a:ext cx="1828800" cy="286673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z="1800" i="1" dirty="0">
                    <a:latin typeface="Arial Narrow"/>
                    <a:cs typeface="Arial Narrow"/>
                  </a:rPr>
                  <a:t>Dr. </a:t>
                </a:r>
                <a:r>
                  <a:rPr lang="en-US" sz="1800" i="1" dirty="0">
                    <a:latin typeface="Arial Narrow"/>
                    <a:cs typeface="Arial Narrow"/>
                  </a:rPr>
                  <a:t>Robert Bartlett</a:t>
                </a:r>
                <a:endParaRPr sz="1800" i="1" dirty="0">
                  <a:latin typeface="Arial Narrow"/>
                  <a:cs typeface="Arial Narrow"/>
                </a:endParaRPr>
              </a:p>
            </p:txBody>
          </p:sp>
          <p:sp>
            <p:nvSpPr>
              <p:cNvPr id="21" name="object 21"/>
              <p:cNvSpPr txBox="1"/>
              <p:nvPr/>
            </p:nvSpPr>
            <p:spPr>
              <a:xfrm>
                <a:off x="5562600" y="9152437"/>
                <a:ext cx="1929047" cy="286673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</a:pPr>
                <a:r>
                  <a:rPr spc="-114" dirty="0">
                    <a:latin typeface="Arial" panose="020B0604020202020204" pitchFamily="34" charset="0"/>
                    <a:cs typeface="Arial" panose="020B0604020202020204" pitchFamily="34" charset="0"/>
                  </a:rPr>
                  <a:t>Dr.</a:t>
                </a:r>
                <a:r>
                  <a:rPr spc="-5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u="none" spc="-10" dirty="0">
                    <a:latin typeface="Arial" panose="020B0604020202020204" pitchFamily="34" charset="0"/>
                    <a:cs typeface="Arial" panose="020B0604020202020204" pitchFamily="34" charset="0"/>
                  </a:rPr>
                  <a:t>James McCully</a:t>
                </a:r>
                <a:endParaRPr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6A4A092D-C4BC-0927-5EFE-DF43F43F0D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6014" t="4185" r="5383" b="4437"/>
              <a:stretch/>
            </p:blipFill>
            <p:spPr>
              <a:xfrm>
                <a:off x="5410200" y="6649702"/>
                <a:ext cx="2092903" cy="228726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11908A-9FBA-9E40-76D7-FD1745ADAA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32425" y="3699951"/>
                <a:ext cx="2050870" cy="228726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</p:grp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ADAEEE23-3FF1-05AE-03A0-DB763BE42B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-1143000"/>
            <a:ext cx="1684365" cy="22999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04800" y="5638800"/>
            <a:ext cx="7239000" cy="4170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en-US" sz="1000" spc="-10" dirty="0">
                <a:solidFill>
                  <a:srgbClr val="0097A7"/>
                </a:solidFill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This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program</a:t>
            </a:r>
            <a:r>
              <a:rPr lang="en-US" sz="1200" i="1" spc="-15" dirty="0">
                <a:latin typeface="Arial"/>
                <a:cs typeface="Arial"/>
              </a:rPr>
              <a:t> will provide </a:t>
            </a:r>
            <a:r>
              <a:rPr lang="en-US" sz="1200" b="1" i="1" dirty="0">
                <a:latin typeface="Arial"/>
                <a:cs typeface="Arial"/>
              </a:rPr>
              <a:t>6</a:t>
            </a:r>
            <a:r>
              <a:rPr lang="en-US" sz="1200" b="1" i="1" spc="-15" dirty="0">
                <a:latin typeface="Arial"/>
                <a:cs typeface="Arial"/>
              </a:rPr>
              <a:t> </a:t>
            </a:r>
            <a:r>
              <a:rPr lang="en-US" sz="1200" b="1" i="1" dirty="0">
                <a:latin typeface="Arial"/>
                <a:cs typeface="Arial"/>
              </a:rPr>
              <a:t>hours</a:t>
            </a:r>
            <a:r>
              <a:rPr lang="en-US" sz="1200" b="1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of</a:t>
            </a:r>
            <a:r>
              <a:rPr lang="en-US" sz="1200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CME/CEU</a:t>
            </a:r>
            <a:r>
              <a:rPr lang="en-US" sz="1200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per</a:t>
            </a:r>
            <a:r>
              <a:rPr lang="en-US" sz="1200" i="1" spc="-10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University</a:t>
            </a:r>
            <a:r>
              <a:rPr lang="en-US" sz="1200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of</a:t>
            </a:r>
            <a:r>
              <a:rPr lang="en-US" sz="1200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Illinois</a:t>
            </a:r>
            <a:r>
              <a:rPr lang="en-US" sz="1200" i="1" spc="-1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College</a:t>
            </a:r>
            <a:r>
              <a:rPr lang="en-US" sz="1200" i="1" spc="-10" dirty="0">
                <a:latin typeface="Arial"/>
                <a:cs typeface="Arial"/>
              </a:rPr>
              <a:t> </a:t>
            </a:r>
            <a:r>
              <a:rPr lang="en-US" sz="1200" i="1" spc="-25" dirty="0">
                <a:latin typeface="Arial"/>
                <a:cs typeface="Arial"/>
              </a:rPr>
              <a:t>of </a:t>
            </a:r>
            <a:r>
              <a:rPr lang="en-US" sz="1200" i="1" dirty="0">
                <a:latin typeface="Arial"/>
                <a:cs typeface="Arial"/>
              </a:rPr>
              <a:t>Medicine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at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spc="-10" dirty="0">
                <a:latin typeface="Arial"/>
                <a:cs typeface="Arial"/>
              </a:rPr>
              <a:t>Peoria (Subject to approval).</a:t>
            </a:r>
            <a:endParaRPr lang="en-US" sz="1200" spc="-10" dirty="0">
              <a:solidFill>
                <a:srgbClr val="0097A7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en-US" sz="1600" b="1" i="1" dirty="0">
                <a:latin typeface="Arial"/>
                <a:cs typeface="Arial"/>
              </a:rPr>
              <a:t>To Register: </a:t>
            </a:r>
            <a:r>
              <a:rPr lang="en-US" sz="1600" b="1" i="1" spc="-10" dirty="0">
                <a:solidFill>
                  <a:srgbClr val="0097A7"/>
                </a:solidFill>
                <a:latin typeface="Arial"/>
                <a:cs typeface="Arial"/>
              </a:rPr>
              <a:t>Scan QR Code    </a:t>
            </a: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en-US" sz="1600" b="1" i="1" spc="-10" dirty="0">
                <a:solidFill>
                  <a:srgbClr val="0097A7"/>
                </a:solidFill>
                <a:latin typeface="Arial"/>
                <a:cs typeface="Arial"/>
              </a:rPr>
              <a:t>Or Visit: </a:t>
            </a:r>
            <a:r>
              <a:rPr lang="en-US" sz="1600" dirty="0">
                <a:solidFill>
                  <a:srgbClr val="0097A7"/>
                </a:solidFill>
              </a:rPr>
              <a:t>https://www.sccmmwc.org/event-registration/</a:t>
            </a:r>
            <a:r>
              <a:rPr lang="en-US" sz="1600" b="1" i="1" spc="-10" dirty="0">
                <a:solidFill>
                  <a:srgbClr val="0097A7"/>
                </a:solidFill>
                <a:latin typeface="Arial"/>
                <a:cs typeface="Arial"/>
              </a:rPr>
              <a:t> </a:t>
            </a:r>
            <a:br>
              <a:rPr lang="en-US" sz="1600" b="1" i="1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600" b="1" spc="-10" dirty="0">
                <a:solidFill>
                  <a:schemeClr val="tx1"/>
                </a:solidFill>
                <a:latin typeface="Arial"/>
                <a:cs typeface="Arial"/>
              </a:rPr>
              <a:t>    </a:t>
            </a:r>
            <a:br>
              <a:rPr lang="en-US" sz="1600" b="1" spc="-1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600" b="1" spc="-10" dirty="0">
                <a:solidFill>
                  <a:schemeClr val="tx1"/>
                </a:solidFill>
                <a:latin typeface="Arial"/>
                <a:cs typeface="Arial"/>
              </a:rPr>
              <a:t>Registration Fees:</a:t>
            </a:r>
            <a:br>
              <a:rPr lang="en-US" sz="1600" b="1" spc="-1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  <a:t>SCCM Midwest Chapter members: </a:t>
            </a:r>
            <a:b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  <a:t>Physicians: $60, Non-physicians/Trainees: $20</a:t>
            </a:r>
            <a:b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  <a:t>Non-Members: </a:t>
            </a:r>
            <a:b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  <a:t>Physicians: </a:t>
            </a:r>
            <a: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  <a:t>$100, Non-physicians/Trainees: $60</a:t>
            </a:r>
            <a:b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1600" b="1" spc="-10" dirty="0">
                <a:solidFill>
                  <a:srgbClr val="0097A7"/>
                </a:solidFill>
                <a:latin typeface="Arial"/>
                <a:cs typeface="Arial"/>
              </a:rPr>
              <a:t>Speakers/Sponsors/Jeopardy Participants: </a:t>
            </a:r>
            <a: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  <a:t>$0</a:t>
            </a:r>
            <a:br>
              <a:rPr lang="en-US" sz="1600" spc="-10" dirty="0">
                <a:solidFill>
                  <a:srgbClr val="0097A7"/>
                </a:solidFill>
                <a:latin typeface="Arial"/>
                <a:cs typeface="Arial"/>
              </a:rPr>
            </a:br>
            <a:r>
              <a:rPr lang="en-US" sz="200" spc="-10" dirty="0">
                <a:solidFill>
                  <a:srgbClr val="0097A7"/>
                </a:solidFill>
                <a:latin typeface="Arial"/>
                <a:cs typeface="Arial"/>
              </a:rPr>
              <a:t>     </a:t>
            </a: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lang="en-US" sz="1600" b="1" dirty="0">
                <a:latin typeface="Arial"/>
                <a:cs typeface="Arial"/>
              </a:rPr>
              <a:t>To </a:t>
            </a:r>
            <a:r>
              <a:rPr sz="1600" b="1" dirty="0">
                <a:latin typeface="Arial"/>
                <a:cs typeface="Arial"/>
              </a:rPr>
              <a:t>Join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SCCM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Midwest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Chapter</a:t>
            </a:r>
            <a:r>
              <a:rPr lang="en-US" sz="1600" b="1" dirty="0">
                <a:latin typeface="Arial"/>
                <a:cs typeface="Arial"/>
              </a:rPr>
              <a:t> Click</a:t>
            </a:r>
            <a:r>
              <a:rPr sz="1600" spc="-10" dirty="0">
                <a:latin typeface="Arial"/>
                <a:cs typeface="Arial"/>
              </a:rPr>
              <a:t>:</a:t>
            </a:r>
            <a:r>
              <a:rPr lang="en-US" sz="1600" spc="-10" dirty="0"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6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https://www.sccm.org/Member-</a:t>
            </a:r>
            <a:r>
              <a:rPr sz="1600" u="heavy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Center/Chapters/Midwest-</a:t>
            </a:r>
            <a:r>
              <a:rPr sz="16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</a:t>
            </a:r>
            <a:br>
              <a:rPr lang="en-US" sz="16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</a:br>
            <a:r>
              <a:rPr lang="en-US" sz="1200" spc="-10" dirty="0">
                <a:latin typeface="Arial"/>
                <a:cs typeface="Arial"/>
              </a:rPr>
              <a:t>(Cost $45, You will need to create an account if you do not have SCCM membership ID. SCCM membership is encouraged but not required to join the chapter)</a:t>
            </a:r>
            <a:br>
              <a:rPr lang="en-US" sz="1200" spc="-10" dirty="0">
                <a:latin typeface="Arial"/>
                <a:cs typeface="Arial"/>
              </a:rPr>
            </a:br>
            <a:r>
              <a:rPr lang="en-US" sz="700" spc="-10" dirty="0">
                <a:latin typeface="Arial"/>
                <a:cs typeface="Arial"/>
              </a:rPr>
              <a:t>   </a:t>
            </a:r>
            <a:br>
              <a:rPr lang="en-US" sz="1200" spc="-10" dirty="0">
                <a:latin typeface="Arial"/>
                <a:cs typeface="Arial"/>
              </a:rPr>
            </a:br>
            <a:r>
              <a:rPr lang="en-US" sz="1600" b="1" spc="-10" dirty="0">
                <a:solidFill>
                  <a:schemeClr val="tx1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Abstract Submission: </a:t>
            </a:r>
            <a:r>
              <a:rPr lang="en-US" sz="1600" b="1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Deadline August 10</a:t>
            </a:r>
            <a:r>
              <a:rPr lang="en-US" sz="1600" b="1" spc="-10" baseline="3000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th</a:t>
            </a:r>
            <a:r>
              <a:rPr lang="en-US" sz="1600" b="1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, 2023.</a:t>
            </a:r>
            <a:br>
              <a:rPr lang="en-US" sz="1600" b="1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</a:br>
            <a:r>
              <a:rPr lang="en-US" sz="500" b="1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   </a:t>
            </a:r>
            <a:r>
              <a:rPr lang="en-US" sz="5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  <a:t>  </a:t>
            </a:r>
            <a:br>
              <a:rPr lang="en-US" sz="1600" u="heavy" spc="-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</a:rPr>
            </a:br>
            <a:r>
              <a:rPr lang="en-US" sz="1200" i="1" dirty="0">
                <a:latin typeface="Arial"/>
                <a:cs typeface="Arial"/>
              </a:rPr>
              <a:t>We</a:t>
            </a:r>
            <a:r>
              <a:rPr lang="en-US" sz="1200" i="1" spc="-35" dirty="0">
                <a:latin typeface="Arial"/>
                <a:cs typeface="Arial"/>
              </a:rPr>
              <a:t> appreciate support from </a:t>
            </a:r>
            <a:r>
              <a:rPr lang="en-US" sz="1200" i="1" dirty="0">
                <a:latin typeface="Arial"/>
                <a:cs typeface="Arial"/>
              </a:rPr>
              <a:t>University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of</a:t>
            </a:r>
            <a:r>
              <a:rPr lang="en-US" sz="1200" i="1" spc="-20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Illinois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College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of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Medicine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at</a:t>
            </a:r>
            <a:r>
              <a:rPr lang="en-US" sz="1200" i="1" spc="-25" dirty="0">
                <a:latin typeface="Arial"/>
                <a:cs typeface="Arial"/>
              </a:rPr>
              <a:t> </a:t>
            </a:r>
            <a:r>
              <a:rPr lang="en-US" sz="1200" i="1" dirty="0">
                <a:latin typeface="Arial"/>
                <a:cs typeface="Arial"/>
              </a:rPr>
              <a:t>Peoria for providing CME credit.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FA72EA26-4D43-2B09-9166-262E0B4AC232}"/>
              </a:ext>
            </a:extLst>
          </p:cNvPr>
          <p:cNvSpPr txBox="1"/>
          <p:nvPr/>
        </p:nvSpPr>
        <p:spPr>
          <a:xfrm>
            <a:off x="0" y="990600"/>
            <a:ext cx="77724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algn="ctr">
              <a:lnSpc>
                <a:spcPct val="100000"/>
              </a:lnSpc>
              <a:spcBef>
                <a:spcPts val="100"/>
              </a:spcBef>
            </a:pPr>
            <a:r>
              <a:rPr lang="en-US" sz="2800" b="1" spc="-150" dirty="0">
                <a:solidFill>
                  <a:srgbClr val="009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SCCM  MIDWEST CHAPTER PRESENTS:</a:t>
            </a:r>
            <a:endParaRPr lang="en-US" sz="2800" spc="-150" dirty="0">
              <a:solidFill>
                <a:srgbClr val="009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0" algn="ctr">
              <a:lnSpc>
                <a:spcPct val="100000"/>
              </a:lnSpc>
            </a:pPr>
            <a:r>
              <a:rPr lang="en-US"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spc="-150" baseline="3174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z="2800" b="1" spc="-150" baseline="3174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CRITICAL CARE </a:t>
            </a:r>
            <a:r>
              <a:rPr lang="en-US" sz="2800" b="1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en-US" sz="2800" spc="-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spc="-1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spc="-150" dirty="0">
                <a:solidFill>
                  <a:srgbClr val="0097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Venue: Advocate Christ Medical Center, Oak lawn, IL</a:t>
            </a:r>
            <a:endParaRPr sz="2800" i="1" spc="-150" dirty="0">
              <a:solidFill>
                <a:srgbClr val="0097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21BA5734-AB8E-E895-293E-C0E11E5F3CAE}"/>
              </a:ext>
            </a:extLst>
          </p:cNvPr>
          <p:cNvSpPr txBox="1">
            <a:spLocks/>
          </p:cNvSpPr>
          <p:nvPr/>
        </p:nvSpPr>
        <p:spPr>
          <a:xfrm>
            <a:off x="2514600" y="533400"/>
            <a:ext cx="2720500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500" b="1" i="0">
                <a:solidFill>
                  <a:srgbClr val="666666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dirty="0"/>
              <a:t>September 9th, 2023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ADC02C-66AD-8F58-C2C4-8E70D33A6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-1080724"/>
            <a:ext cx="1684365" cy="2299924"/>
          </a:xfrm>
          <a:prstGeom prst="rect">
            <a:avLst/>
          </a:prstGeom>
        </p:spPr>
      </p:pic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EBE5901E-115F-684E-04D3-BA346E98D8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096000"/>
            <a:ext cx="1905000" cy="1905000"/>
          </a:xfrm>
          <a:prstGeom prst="rect">
            <a:avLst/>
          </a:prstGeom>
        </p:spPr>
      </p:pic>
      <p:sp>
        <p:nvSpPr>
          <p:cNvPr id="4" name="object 5">
            <a:extLst>
              <a:ext uri="{FF2B5EF4-FFF2-40B4-BE49-F238E27FC236}">
                <a16:creationId xmlns:a16="http://schemas.microsoft.com/office/drawing/2014/main" id="{01D1DE64-7A3E-FA5F-FF58-2419A7DC87E4}"/>
              </a:ext>
            </a:extLst>
          </p:cNvPr>
          <p:cNvSpPr txBox="1"/>
          <p:nvPr/>
        </p:nvSpPr>
        <p:spPr>
          <a:xfrm>
            <a:off x="220500" y="2196832"/>
            <a:ext cx="7325995" cy="3441968"/>
          </a:xfrm>
          <a:prstGeom prst="rect">
            <a:avLst/>
          </a:prstGeom>
          <a:ln w="19049">
            <a:solidFill>
              <a:srgbClr val="4A86E7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692150" indent="-457200"/>
            <a:r>
              <a:rPr lang="en-US" sz="1400" spc="-20" dirty="0">
                <a:latin typeface="Arial"/>
                <a:cs typeface="Arial"/>
              </a:rPr>
              <a:t>1:25 to 2:25 pm: </a:t>
            </a:r>
            <a:r>
              <a:rPr lang="en-US" sz="1400" b="1" spc="-20" dirty="0">
                <a:latin typeface="Arial"/>
                <a:cs typeface="Arial"/>
              </a:rPr>
              <a:t>Pharmacy Lecture</a:t>
            </a:r>
            <a:br>
              <a:rPr lang="en-US" sz="1400" b="1" spc="-20" dirty="0">
                <a:latin typeface="Arial"/>
                <a:cs typeface="Arial"/>
              </a:rPr>
            </a:br>
            <a:r>
              <a:rPr lang="en-US" sz="1400" spc="-20" dirty="0">
                <a:latin typeface="Arial"/>
                <a:cs typeface="Arial"/>
              </a:rPr>
              <a:t>ICU Delirium: The Deceptively Simple   </a:t>
            </a:r>
            <a:br>
              <a:rPr lang="en-US" sz="1400" spc="-20" dirty="0">
                <a:latin typeface="Arial"/>
                <a:cs typeface="Arial"/>
              </a:rPr>
            </a:br>
            <a:r>
              <a:rPr lang="en-US" sz="1400" spc="-20" dirty="0">
                <a:latin typeface="Arial"/>
                <a:cs typeface="Arial"/>
              </a:rPr>
              <a:t>	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Majdi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Hamarshi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MD</a:t>
            </a:r>
          </a:p>
          <a:p>
            <a:pPr marL="692150" indent="-457200"/>
            <a:r>
              <a:rPr lang="en-US" sz="1400" i="1" spc="-2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  	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it Snow or Let it Go? Sedation and Analgesia in the ICU </a:t>
            </a:r>
          </a:p>
          <a:p>
            <a:pPr marL="692150" indent="-457200"/>
            <a:r>
              <a:rPr lang="en-US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	Veronica 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Bonderski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PharmD, BCCCP</a:t>
            </a:r>
            <a:br>
              <a:rPr lang="en-US" sz="1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sz="10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endParaRPr lang="en-US" sz="1050" spc="-10" dirty="0">
              <a:latin typeface="Arial"/>
              <a:cs typeface="Arial"/>
            </a:endParaRPr>
          </a:p>
          <a:p>
            <a:pPr marL="234950">
              <a:spcBef>
                <a:spcPts val="620"/>
              </a:spcBef>
            </a:pPr>
            <a:r>
              <a:rPr lang="en-US" sz="1400" spc="-10" dirty="0">
                <a:latin typeface="Arial"/>
                <a:cs typeface="Arial"/>
              </a:rPr>
              <a:t>2:30</a:t>
            </a:r>
            <a:r>
              <a:rPr lang="en-US" sz="1400" spc="-35" dirty="0">
                <a:latin typeface="Arial"/>
                <a:cs typeface="Arial"/>
              </a:rPr>
              <a:t> p</a:t>
            </a:r>
            <a:r>
              <a:rPr lang="en-US" sz="1400" dirty="0">
                <a:latin typeface="Arial"/>
                <a:cs typeface="Arial"/>
              </a:rPr>
              <a:t>m</a:t>
            </a:r>
            <a:r>
              <a:rPr lang="en-US" sz="1400" spc="-2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-</a:t>
            </a:r>
            <a:r>
              <a:rPr lang="en-US" sz="1400" spc="-20" dirty="0">
                <a:latin typeface="Arial"/>
                <a:cs typeface="Arial"/>
              </a:rPr>
              <a:t> 3</a:t>
            </a:r>
            <a:r>
              <a:rPr lang="en-US" sz="1400" dirty="0">
                <a:latin typeface="Arial"/>
                <a:cs typeface="Arial"/>
              </a:rPr>
              <a:t>:00</a:t>
            </a:r>
            <a:r>
              <a:rPr lang="en-US" sz="1400" spc="-2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pm:</a:t>
            </a:r>
            <a:r>
              <a:rPr lang="en-US" sz="1400" spc="-20" dirty="0">
                <a:latin typeface="Arial"/>
                <a:cs typeface="Arial"/>
              </a:rPr>
              <a:t> </a:t>
            </a:r>
            <a:r>
              <a:rPr lang="en-US" sz="1400" b="1" dirty="0">
                <a:latin typeface="Arial"/>
                <a:cs typeface="Arial"/>
              </a:rPr>
              <a:t>S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</a:t>
            </a:r>
            <a:r>
              <a:rPr lang="en-US" sz="1400" b="1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</a:t>
            </a:r>
            <a:r>
              <a:rPr lang="en-US" sz="1400" b="1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Presentations</a:t>
            </a:r>
            <a:endParaRPr lang="en-US" sz="1400" dirty="0">
              <a:latin typeface="Arial"/>
              <a:cs typeface="Arial"/>
            </a:endParaRPr>
          </a:p>
          <a:p>
            <a:pPr marL="234950">
              <a:lnSpc>
                <a:spcPct val="100000"/>
              </a:lnSpc>
            </a:pPr>
            <a:r>
              <a:rPr lang="en-US" sz="1000" dirty="0">
                <a:latin typeface="Arial"/>
                <a:cs typeface="Arial"/>
              </a:rPr>
              <a:t>  </a:t>
            </a:r>
            <a:endParaRPr sz="1000" dirty="0">
              <a:latin typeface="Arial"/>
              <a:cs typeface="Arial"/>
            </a:endParaRPr>
          </a:p>
          <a:p>
            <a:pPr marL="234950">
              <a:lnSpc>
                <a:spcPct val="100000"/>
              </a:lnSpc>
            </a:pPr>
            <a:r>
              <a:rPr lang="en-US" sz="1400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:00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:15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pm: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lang="en-US" sz="1400" b="1" spc="-5" dirty="0">
                <a:latin typeface="Arial"/>
                <a:cs typeface="Arial"/>
              </a:rPr>
              <a:t>Coffee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Break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/</a:t>
            </a:r>
            <a:r>
              <a:rPr lang="en-US" sz="1400" b="1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Exhibit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Hall</a:t>
            </a:r>
            <a:endParaRPr lang="en-US" sz="1400" b="1" spc="-20" dirty="0">
              <a:latin typeface="Arial"/>
              <a:cs typeface="Arial"/>
            </a:endParaRPr>
          </a:p>
          <a:p>
            <a:pPr marL="234950">
              <a:lnSpc>
                <a:spcPct val="100000"/>
              </a:lnSpc>
            </a:pPr>
            <a:r>
              <a:rPr lang="en-US" sz="1000" b="1" spc="-20" dirty="0">
                <a:latin typeface="Arial"/>
                <a:cs typeface="Arial"/>
              </a:rPr>
              <a:t>  </a:t>
            </a:r>
          </a:p>
          <a:p>
            <a:pPr marL="234950">
              <a:lnSpc>
                <a:spcPct val="100000"/>
              </a:lnSpc>
            </a:pPr>
            <a:r>
              <a:rPr lang="en-US" sz="1400" dirty="0">
                <a:latin typeface="Arial"/>
                <a:cs typeface="Arial"/>
              </a:rPr>
              <a:t>3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20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4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pm: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Breakout</a:t>
            </a:r>
            <a:r>
              <a:rPr lang="en-US" sz="1400" b="1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Sessions (Repeat from morning) (Select one)*</a:t>
            </a:r>
            <a:br>
              <a:rPr lang="en-US" sz="1400" b="1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" b="1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4950">
              <a:lnSpc>
                <a:spcPct val="100000"/>
              </a:lnSpc>
            </a:pPr>
            <a:r>
              <a:rPr lang="en-US" sz="1000" dirty="0">
                <a:latin typeface="Arial"/>
                <a:cs typeface="Arial"/>
              </a:rPr>
              <a:t>  </a:t>
            </a:r>
            <a:endParaRPr sz="1000" dirty="0">
              <a:latin typeface="Arial"/>
              <a:cs typeface="Arial"/>
            </a:endParaRPr>
          </a:p>
          <a:p>
            <a:pPr marL="234950">
              <a:lnSpc>
                <a:spcPct val="100000"/>
              </a:lnSpc>
            </a:pPr>
            <a:r>
              <a:rPr lang="en-US" sz="1400" dirty="0">
                <a:latin typeface="Arial"/>
                <a:cs typeface="Arial"/>
              </a:rPr>
              <a:t>4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2</a:t>
            </a:r>
            <a:r>
              <a:rPr sz="1400" dirty="0">
                <a:latin typeface="Arial"/>
                <a:cs typeface="Arial"/>
              </a:rPr>
              <a:t>0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5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5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Jeopardy: Moderator Padmaraj </a:t>
            </a:r>
            <a:r>
              <a:rPr lang="en-US" sz="1400" b="1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Duvvuri</a:t>
            </a:r>
            <a:r>
              <a:rPr lang="en-US"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 MD, MS</a:t>
            </a:r>
            <a:endParaRPr sz="1400" dirty="0">
              <a:latin typeface="Arial"/>
              <a:cs typeface="Arial"/>
            </a:endParaRPr>
          </a:p>
          <a:p>
            <a:pPr marL="234950">
              <a:lnSpc>
                <a:spcPct val="100000"/>
              </a:lnSpc>
              <a:spcBef>
                <a:spcPts val="10"/>
              </a:spcBef>
            </a:pPr>
            <a:r>
              <a:rPr lang="en-US" sz="1000" dirty="0">
                <a:latin typeface="Arial"/>
                <a:cs typeface="Arial"/>
              </a:rPr>
              <a:t>  </a:t>
            </a:r>
            <a:endParaRPr sz="1000" dirty="0">
              <a:latin typeface="Arial"/>
              <a:cs typeface="Arial"/>
            </a:endParaRPr>
          </a:p>
          <a:p>
            <a:pPr marL="234950">
              <a:spcBef>
                <a:spcPts val="5"/>
              </a:spcBef>
            </a:pPr>
            <a:r>
              <a:rPr lang="en-US" sz="1400" dirty="0">
                <a:latin typeface="Arial"/>
                <a:cs typeface="Arial"/>
              </a:rPr>
              <a:t>5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0</a:t>
            </a:r>
            <a:r>
              <a:rPr sz="1400" dirty="0">
                <a:latin typeface="Arial"/>
                <a:cs typeface="Arial"/>
              </a:rPr>
              <a:t>5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lang="en-US" sz="1400" spc="-20" dirty="0">
                <a:latin typeface="Arial"/>
                <a:cs typeface="Arial"/>
              </a:rPr>
              <a:t>5</a:t>
            </a:r>
            <a:r>
              <a:rPr sz="1400" dirty="0">
                <a:latin typeface="Arial"/>
                <a:cs typeface="Arial"/>
              </a:rPr>
              <a:t>:</a:t>
            </a:r>
            <a:r>
              <a:rPr lang="en-US" sz="1400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5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pm: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b="1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Closing</a:t>
            </a:r>
            <a:r>
              <a:rPr sz="1400" b="1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Remarks</a:t>
            </a:r>
            <a:r>
              <a:rPr lang="en-US" sz="1400" b="1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 Candice White, 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MSN, APRN, AGCNS-BC</a:t>
            </a:r>
            <a:br>
              <a:rPr lang="en-US" sz="1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sz="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 </a:t>
            </a:r>
            <a:br>
              <a:rPr lang="en-US" sz="1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en-US" sz="1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*</a:t>
            </a:r>
            <a:r>
              <a:rPr lang="en-US" sz="12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Space is limited for Simulation Sessions. Register early to secure your spot.</a:t>
            </a:r>
            <a:r>
              <a:rPr lang="en-US" sz="2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endParaRPr sz="1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469</TotalTime>
  <Words>597</Words>
  <Application>Microsoft Office PowerPoint</Application>
  <PresentationFormat>Custom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Google Sans</vt:lpstr>
      <vt:lpstr>Open Sans</vt:lpstr>
      <vt:lpstr>Office Theme</vt:lpstr>
      <vt:lpstr>September 9th,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7, 2021</dc:title>
  <dc:creator>varsha gharpure</dc:creator>
  <cp:lastModifiedBy>Gharpure, Varsha</cp:lastModifiedBy>
  <cp:revision>49</cp:revision>
  <dcterms:created xsi:type="dcterms:W3CDTF">2023-07-14T18:22:26Z</dcterms:created>
  <dcterms:modified xsi:type="dcterms:W3CDTF">2023-08-04T22:36:23Z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2021-06-24T00:00:00Z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2021-06-24T00:00:00Z</vt:filetime>
  </property>
</Properties>
</file>