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8" r:id="rId5"/>
    <p:sldId id="270" r:id="rId6"/>
    <p:sldId id="257" r:id="rId7"/>
    <p:sldId id="260" r:id="rId8"/>
    <p:sldId id="269" r:id="rId9"/>
    <p:sldId id="259" r:id="rId10"/>
    <p:sldId id="268" r:id="rId11"/>
    <p:sldId id="261" r:id="rId12"/>
    <p:sldId id="26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131B-E310-7A40-9057-73FFBACDC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and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7ABFA-79C8-AC4B-8F57-EE6658D7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Marie R. Baldisseri, MD, MPH, FCCM</a:t>
            </a:r>
          </a:p>
          <a:p>
            <a:r>
              <a:rPr lang="en-US" dirty="0"/>
              <a:t>Professor, Critical Care Medicine and Neurocritical Care</a:t>
            </a:r>
          </a:p>
          <a:p>
            <a:r>
              <a:rPr lang="en-US" dirty="0"/>
              <a:t>University of Pittsburgh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74139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ED12-ED45-8A40-BC9B-5F5AE9BE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864309" cy="1280890"/>
          </a:xfrm>
        </p:spPr>
        <p:txBody>
          <a:bodyPr/>
          <a:lstStyle/>
          <a:p>
            <a:r>
              <a:rPr lang="en-US" dirty="0"/>
              <a:t>Complications from maternal COVID-19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34167-4670-A64B-ABCF-A3CF0110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480552"/>
            <a:ext cx="8915400" cy="3430669"/>
          </a:xfrm>
        </p:spPr>
        <p:txBody>
          <a:bodyPr>
            <a:normAutofit/>
          </a:bodyPr>
          <a:lstStyle/>
          <a:p>
            <a:r>
              <a:rPr lang="en-US" sz="2400" dirty="0" err="1"/>
              <a:t>Casadio</a:t>
            </a:r>
            <a:r>
              <a:rPr lang="en-US" sz="2400" dirty="0"/>
              <a:t> P, et al. Increased rate of ruptured ectopic pregnancy in COVID-19 pandemic: analysis from the North of Italy. </a:t>
            </a:r>
            <a:r>
              <a:rPr lang="en-US" sz="2400" i="1" dirty="0"/>
              <a:t>Ultrasound Obstet Gynecol </a:t>
            </a:r>
            <a:r>
              <a:rPr lang="en-US" sz="2400" dirty="0"/>
              <a:t>2020; 56:289.	</a:t>
            </a:r>
          </a:p>
        </p:txBody>
      </p:sp>
    </p:spTree>
    <p:extLst>
      <p:ext uri="{BB962C8B-B14F-4D97-AF65-F5344CB8AC3E}">
        <p14:creationId xmlns:p14="http://schemas.microsoft.com/office/powerpoint/2010/main" val="121294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EC79-CE79-4E45-83F4-A9C5FF1F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outcomes of women with COVID1-19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217EF-6EB1-1D40-99B0-721C5D9C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008"/>
          <a:stretch/>
        </p:blipFill>
        <p:spPr>
          <a:xfrm>
            <a:off x="3774332" y="2237362"/>
            <a:ext cx="6036815" cy="3931209"/>
          </a:xfrm>
        </p:spPr>
      </p:pic>
    </p:spTree>
    <p:extLst>
      <p:ext uri="{BB962C8B-B14F-4D97-AF65-F5344CB8AC3E}">
        <p14:creationId xmlns:p14="http://schemas.microsoft.com/office/powerpoint/2010/main" val="411825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F2A2-531C-7942-9EAE-70F1F63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vertical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968E-B823-5447-A8D4-76BA1FFF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US" b="1" i="1" dirty="0"/>
              <a:t>Serologic evidence</a:t>
            </a:r>
          </a:p>
          <a:p>
            <a:pPr lvl="1"/>
            <a:r>
              <a:rPr lang="en-US" dirty="0"/>
              <a:t>Zeng H, et al. Antibodies in infants born to mothers with COVID-19 pneumonia. </a:t>
            </a:r>
            <a:r>
              <a:rPr lang="en-US" i="1" dirty="0"/>
              <a:t>JAMA</a:t>
            </a:r>
            <a:r>
              <a:rPr lang="en-US" dirty="0"/>
              <a:t> 2020; 323:1848-1849.</a:t>
            </a:r>
          </a:p>
          <a:p>
            <a:pPr lvl="1"/>
            <a:r>
              <a:rPr lang="en-US" dirty="0"/>
              <a:t>Dong L, et al. Possible vertical transmission of SARS-CoV-2 from an infected mother to her newborn. </a:t>
            </a:r>
            <a:r>
              <a:rPr lang="en-US" i="1" dirty="0"/>
              <a:t>JAMA</a:t>
            </a:r>
            <a:r>
              <a:rPr lang="en-US" dirty="0"/>
              <a:t> 2020; 323:1846-1848.</a:t>
            </a:r>
          </a:p>
          <a:p>
            <a:r>
              <a:rPr lang="en-US" b="1" i="1" dirty="0"/>
              <a:t>PCR evidence in amniotic fluid</a:t>
            </a:r>
          </a:p>
          <a:p>
            <a:pPr lvl="1"/>
            <a:r>
              <a:rPr lang="en-US" dirty="0" err="1"/>
              <a:t>Zamaniyan</a:t>
            </a:r>
            <a:r>
              <a:rPr lang="en-US" dirty="0"/>
              <a:t> M, et al. Preterm delivery in pregnant woman with critical COVID-19 infection and vertical transmission. </a:t>
            </a:r>
            <a:r>
              <a:rPr lang="en-US" i="1" dirty="0" err="1"/>
              <a:t>Prenat</a:t>
            </a:r>
            <a:r>
              <a:rPr lang="en-US" i="1" dirty="0"/>
              <a:t> Diagn </a:t>
            </a:r>
            <a:r>
              <a:rPr lang="en-US" dirty="0"/>
              <a:t>2020; 40:1759-1761.</a:t>
            </a:r>
          </a:p>
          <a:p>
            <a:r>
              <a:rPr lang="en-US" b="1" i="1" dirty="0"/>
              <a:t>Electronic microscopic evidence of COVID-19 placental invasion.</a:t>
            </a:r>
          </a:p>
          <a:p>
            <a:pPr lvl="1"/>
            <a:r>
              <a:rPr lang="en-US" dirty="0">
                <a:solidFill>
                  <a:srgbClr val="505050"/>
                </a:solidFill>
              </a:rPr>
              <a:t>Algarroba GN, et al. Visualization of severe acute respiratory syndrome coronavirus 2 invading the human placenta using electron microscopy. </a:t>
            </a:r>
            <a:r>
              <a:rPr lang="en-US" i="1" dirty="0">
                <a:solidFill>
                  <a:srgbClr val="505050"/>
                </a:solidFill>
              </a:rPr>
              <a:t>Am J Obstet Gynecol </a:t>
            </a:r>
            <a:r>
              <a:rPr lang="en-US" dirty="0">
                <a:solidFill>
                  <a:srgbClr val="505050"/>
                </a:solidFill>
              </a:rPr>
              <a:t>2020; 223: 275-278.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C0A-1E78-A741-8670-84F5792F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 </a:t>
            </a:r>
            <a:r>
              <a:rPr lang="en-US" dirty="0"/>
              <a:t>Trial (UK)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4DCDCC-E110-3046-B2D5-2079B9D1F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1905000"/>
            <a:ext cx="4313237" cy="38970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E26F6-B9DA-8247-85E5-4EA21F665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05000"/>
            <a:ext cx="4313864" cy="3998844"/>
          </a:xfrm>
        </p:spPr>
        <p:txBody>
          <a:bodyPr>
            <a:normAutofit/>
          </a:bodyPr>
          <a:lstStyle/>
          <a:p>
            <a:r>
              <a:rPr lang="en-US" sz="2400" b="1" dirty="0"/>
              <a:t>COVID-19 Safe Drugs in Pregnancy</a:t>
            </a:r>
          </a:p>
          <a:p>
            <a:pPr lvl="1"/>
            <a:r>
              <a:rPr lang="en-US" sz="2000" dirty="0"/>
              <a:t>Azithromycin</a:t>
            </a:r>
          </a:p>
          <a:p>
            <a:pPr lvl="1"/>
            <a:r>
              <a:rPr lang="en-US" sz="2000" dirty="0"/>
              <a:t>Convalescent plasma</a:t>
            </a:r>
          </a:p>
          <a:p>
            <a:pPr lvl="1"/>
            <a:r>
              <a:rPr lang="en-US" sz="2000" dirty="0"/>
              <a:t>Monoclonal antibodies - Tocilizumab</a:t>
            </a:r>
          </a:p>
        </p:txBody>
      </p:sp>
    </p:spTree>
    <p:extLst>
      <p:ext uri="{BB962C8B-B14F-4D97-AF65-F5344CB8AC3E}">
        <p14:creationId xmlns:p14="http://schemas.microsoft.com/office/powerpoint/2010/main" val="199424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0DFD-E034-A54A-85C4-6DDB5247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 factors for COVID-19 and pregnancy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DBE8D5-6724-D248-B318-1696E471F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0" t="22263" r="2778" b="10103"/>
          <a:stretch/>
        </p:blipFill>
        <p:spPr>
          <a:xfrm>
            <a:off x="3763926" y="2188723"/>
            <a:ext cx="6496493" cy="3510327"/>
          </a:xfrm>
        </p:spPr>
      </p:pic>
    </p:spTree>
    <p:extLst>
      <p:ext uri="{BB962C8B-B14F-4D97-AF65-F5344CB8AC3E}">
        <p14:creationId xmlns:p14="http://schemas.microsoft.com/office/powerpoint/2010/main" val="119788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8342-72A4-354C-86B3-2D4A67D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516062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Sutton D, et al. Universal screening for SARS-CoV-2 in women admitted for delivery.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 2020; 382:2163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2B5E-8263-6448-826C-45A10603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93396"/>
            <a:ext cx="8915400" cy="2817826"/>
          </a:xfrm>
        </p:spPr>
        <p:txBody>
          <a:bodyPr>
            <a:normAutofit/>
          </a:bodyPr>
          <a:lstStyle/>
          <a:p>
            <a:r>
              <a:rPr lang="en-US" sz="2400" dirty="0"/>
              <a:t>16% presented in labor with positive COVID-19 tests</a:t>
            </a:r>
          </a:p>
          <a:p>
            <a:r>
              <a:rPr lang="en-US" sz="2400" dirty="0"/>
              <a:t>80% asymptomatic</a:t>
            </a:r>
          </a:p>
        </p:txBody>
      </p:sp>
    </p:spTree>
    <p:extLst>
      <p:ext uri="{BB962C8B-B14F-4D97-AF65-F5344CB8AC3E}">
        <p14:creationId xmlns:p14="http://schemas.microsoft.com/office/powerpoint/2010/main" val="372833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328DCC-7FB7-E745-ACB9-8244FEF7C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91"/>
          <a:stretch/>
        </p:blipFill>
        <p:spPr>
          <a:xfrm>
            <a:off x="3094325" y="505838"/>
            <a:ext cx="6693065" cy="5108153"/>
          </a:xfrm>
        </p:spPr>
      </p:pic>
    </p:spTree>
    <p:extLst>
      <p:ext uri="{BB962C8B-B14F-4D97-AF65-F5344CB8AC3E}">
        <p14:creationId xmlns:p14="http://schemas.microsoft.com/office/powerpoint/2010/main" val="312086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2D58-2D4A-FD48-B734-606FD9B6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82" y="449939"/>
            <a:ext cx="9062046" cy="1280890"/>
          </a:xfrm>
        </p:spPr>
        <p:txBody>
          <a:bodyPr>
            <a:noAutofit/>
          </a:bodyPr>
          <a:lstStyle/>
          <a:p>
            <a:r>
              <a:rPr lang="en-US" sz="2400" dirty="0"/>
              <a:t>The WAPM (World Association of Perinatal Medicine) Working Group on COVID-19. Maternal and perinatal outcomes of pregnant women with SARS-CoV-2 infection. </a:t>
            </a:r>
            <a:r>
              <a:rPr lang="en-US" sz="2400" i="1" dirty="0"/>
              <a:t>Ultrasound Obstet Gynecol </a:t>
            </a:r>
            <a:r>
              <a:rPr lang="en-US" sz="2400" dirty="0"/>
              <a:t>2021: 57:232-241.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6FA5-44B7-614C-8EA7-F6C50919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342" y="2641600"/>
            <a:ext cx="8616269" cy="3483429"/>
          </a:xfrm>
        </p:spPr>
        <p:txBody>
          <a:bodyPr>
            <a:normAutofit/>
          </a:bodyPr>
          <a:lstStyle/>
          <a:p>
            <a:r>
              <a:rPr lang="en-US" sz="2400" dirty="0"/>
              <a:t>388 pregnant women with COVID-19 infection</a:t>
            </a:r>
          </a:p>
          <a:p>
            <a:r>
              <a:rPr lang="en-US" sz="2400" dirty="0"/>
              <a:t>11.1% admitted to the ICU</a:t>
            </a:r>
          </a:p>
          <a:p>
            <a:r>
              <a:rPr lang="en-US" sz="2400" dirty="0"/>
              <a:t>9.3% on mechanical ventilation</a:t>
            </a:r>
          </a:p>
          <a:p>
            <a:r>
              <a:rPr lang="en-US" sz="2400" dirty="0"/>
              <a:t>0.8% maternal deaths</a:t>
            </a:r>
          </a:p>
          <a:p>
            <a:r>
              <a:rPr lang="en-US" sz="2400" dirty="0"/>
              <a:t>1 neonatal death</a:t>
            </a:r>
          </a:p>
        </p:txBody>
      </p:sp>
    </p:spTree>
    <p:extLst>
      <p:ext uri="{BB962C8B-B14F-4D97-AF65-F5344CB8AC3E}">
        <p14:creationId xmlns:p14="http://schemas.microsoft.com/office/powerpoint/2010/main" val="31313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7DF5-8414-D443-B7C9-DDE62144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516062" cy="1280890"/>
          </a:xfrm>
        </p:spPr>
        <p:txBody>
          <a:bodyPr>
            <a:noAutofit/>
          </a:bodyPr>
          <a:lstStyle/>
          <a:p>
            <a:r>
              <a:rPr lang="en-US" sz="2800" dirty="0" err="1"/>
              <a:t>Kayem</a:t>
            </a:r>
            <a:r>
              <a:rPr lang="en-US" sz="2800" dirty="0"/>
              <a:t> G, et al. A snapshot of the Covid-19 pandemic among pregnant women in France. </a:t>
            </a:r>
            <a:r>
              <a:rPr lang="en-US" sz="2800" i="1" dirty="0"/>
              <a:t>J Gynecol Obstet Hum </a:t>
            </a:r>
            <a:r>
              <a:rPr lang="en-US" sz="2800" i="1" dirty="0" err="1"/>
              <a:t>Reprod</a:t>
            </a:r>
            <a:r>
              <a:rPr lang="en-US" sz="2800" dirty="0"/>
              <a:t> 2020; 49:101826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8E93-E1E0-6F46-AFF0-70F3CFC8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753832"/>
            <a:ext cx="8915400" cy="1818168"/>
          </a:xfrm>
        </p:spPr>
        <p:txBody>
          <a:bodyPr>
            <a:normAutofit/>
          </a:bodyPr>
          <a:lstStyle/>
          <a:p>
            <a:r>
              <a:rPr lang="en-US" sz="2000" dirty="0"/>
              <a:t>617 pregnant patients with COVID-19</a:t>
            </a:r>
          </a:p>
          <a:p>
            <a:r>
              <a:rPr lang="en-US" sz="2000" dirty="0"/>
              <a:t>93 women required oxygen (15.1% of all patients)</a:t>
            </a:r>
          </a:p>
          <a:p>
            <a:r>
              <a:rPr lang="en-US" sz="2000" dirty="0"/>
              <a:t>35 women were critically ill (5.7% of all patients)</a:t>
            </a:r>
          </a:p>
          <a:p>
            <a:r>
              <a:rPr lang="en-US" sz="2000" dirty="0"/>
              <a:t>1 maternal death (0.2%)</a:t>
            </a:r>
          </a:p>
        </p:txBody>
      </p:sp>
    </p:spTree>
    <p:extLst>
      <p:ext uri="{BB962C8B-B14F-4D97-AF65-F5344CB8AC3E}">
        <p14:creationId xmlns:p14="http://schemas.microsoft.com/office/powerpoint/2010/main" val="114655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DE466-7DF8-9A44-AD20-F9FC910E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517559" cy="1280890"/>
          </a:xfrm>
        </p:spPr>
        <p:txBody>
          <a:bodyPr/>
          <a:lstStyle/>
          <a:p>
            <a:r>
              <a:rPr lang="en-US" dirty="0"/>
              <a:t>COVID-19 in pregnancy in South America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CBD86D-ED71-B04E-83EE-BF863838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67"/>
          <a:stretch/>
        </p:blipFill>
        <p:spPr>
          <a:xfrm>
            <a:off x="3487478" y="1905000"/>
            <a:ext cx="5730950" cy="4272516"/>
          </a:xfrm>
        </p:spPr>
      </p:pic>
    </p:spTree>
    <p:extLst>
      <p:ext uri="{BB962C8B-B14F-4D97-AF65-F5344CB8AC3E}">
        <p14:creationId xmlns:p14="http://schemas.microsoft.com/office/powerpoint/2010/main" val="162858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340E-AC01-E14D-8777-B1DA5890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pregnant women at greater risk for pneumonia and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0C458-E74F-1946-B878-FD6D90AA7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Zambrano LD, </a:t>
            </a:r>
            <a:r>
              <a:rPr lang="en-US" dirty="0" err="1"/>
              <a:t>etal</a:t>
            </a:r>
            <a:r>
              <a:rPr lang="en-US" dirty="0"/>
              <a:t>. Update: characteristics of symptomatic women with laboratory-confirmed SARS-CoV-2 infection by pregnancy status – United States, January 22-October 3, 2020. </a:t>
            </a:r>
            <a:r>
              <a:rPr lang="en-US" i="1" dirty="0"/>
              <a:t>MMWR </a:t>
            </a:r>
            <a:r>
              <a:rPr lang="en-US" i="1" dirty="0" err="1"/>
              <a:t>Morb</a:t>
            </a:r>
            <a:r>
              <a:rPr lang="en-US" i="1" dirty="0"/>
              <a:t> Mortal </a:t>
            </a:r>
            <a:r>
              <a:rPr lang="en-US" i="1" dirty="0" err="1"/>
              <a:t>Wkly</a:t>
            </a:r>
            <a:r>
              <a:rPr lang="en-US" i="1" dirty="0"/>
              <a:t> Rep</a:t>
            </a:r>
            <a:r>
              <a:rPr lang="en-US" dirty="0"/>
              <a:t> 2020; 69:1641-1647.</a:t>
            </a:r>
          </a:p>
          <a:p>
            <a:r>
              <a:rPr lang="en-US" dirty="0"/>
              <a:t>Martinez-</a:t>
            </a:r>
            <a:r>
              <a:rPr lang="en-US" dirty="0" err="1"/>
              <a:t>Portilla</a:t>
            </a:r>
            <a:r>
              <a:rPr lang="en-US" dirty="0"/>
              <a:t> RJ, et al. Pregnant women with SARS-CoV-2 infection are at higher risk of death and pneumonia: propensity score matched analysis of a nationwide prospective cohort (COV19Mx). </a:t>
            </a:r>
            <a:r>
              <a:rPr lang="en-US" i="1" dirty="0"/>
              <a:t>Ultrasound Obstet Gynecol </a:t>
            </a:r>
            <a:r>
              <a:rPr lang="en-US" dirty="0"/>
              <a:t>20201; 57:224-231.</a:t>
            </a:r>
          </a:p>
          <a:p>
            <a:r>
              <a:rPr lang="en-US" dirty="0"/>
              <a:t>Martinez-</a:t>
            </a:r>
            <a:r>
              <a:rPr lang="en-US" dirty="0" err="1"/>
              <a:t>Portilla</a:t>
            </a:r>
            <a:r>
              <a:rPr lang="en-US" dirty="0"/>
              <a:t> RJ, et al. Young pregnant women are also at increased risk of mortality and severe illness due to coronavirus disease 2019: analysis of the Mexican Surveillance Program. </a:t>
            </a:r>
            <a:r>
              <a:rPr lang="en-US" i="1" dirty="0"/>
              <a:t>Am J Obstet Gynecol </a:t>
            </a:r>
            <a:r>
              <a:rPr lang="en-US" dirty="0"/>
              <a:t>2020: Dec 17;S0002-9378(20)32573-4.</a:t>
            </a:r>
          </a:p>
        </p:txBody>
      </p:sp>
    </p:spTree>
    <p:extLst>
      <p:ext uri="{BB962C8B-B14F-4D97-AF65-F5344CB8AC3E}">
        <p14:creationId xmlns:p14="http://schemas.microsoft.com/office/powerpoint/2010/main" val="156971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F67C-F3FD-3842-86D9-67512F1D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91830"/>
            <a:ext cx="9599075" cy="1613170"/>
          </a:xfrm>
        </p:spPr>
        <p:txBody>
          <a:bodyPr>
            <a:normAutofit/>
          </a:bodyPr>
          <a:lstStyle/>
          <a:p>
            <a:r>
              <a:rPr lang="en-US" sz="3200" dirty="0"/>
              <a:t>Mechanical Ventilation and ECMO in </a:t>
            </a:r>
            <a:br>
              <a:rPr lang="en-US" sz="3200" dirty="0"/>
            </a:br>
            <a:r>
              <a:rPr lang="en-US" sz="3200" dirty="0"/>
              <a:t>Pregnant COVID-19 Patients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C72754-AC6E-A849-88AA-2F5A055CE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853"/>
          <a:stretch/>
        </p:blipFill>
        <p:spPr>
          <a:xfrm>
            <a:off x="3646774" y="1783403"/>
            <a:ext cx="6664091" cy="4520119"/>
          </a:xfrm>
        </p:spPr>
      </p:pic>
    </p:spTree>
    <p:extLst>
      <p:ext uri="{BB962C8B-B14F-4D97-AF65-F5344CB8AC3E}">
        <p14:creationId xmlns:p14="http://schemas.microsoft.com/office/powerpoint/2010/main" val="177807618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</TotalTime>
  <Words>508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COVID-19 and Pregnancy</vt:lpstr>
      <vt:lpstr>Potential risk factors for COVID-19 and pregnancy</vt:lpstr>
      <vt:lpstr>Sutton D, et al. Universal screening for SARS-CoV-2 in women admitted for delivery. N Engl J Med 2020; 382:2163</vt:lpstr>
      <vt:lpstr>PowerPoint Presentation</vt:lpstr>
      <vt:lpstr>The WAPM (World Association of Perinatal Medicine) Working Group on COVID-19. Maternal and perinatal outcomes of pregnant women with SARS-CoV-2 infection. Ultrasound Obstet Gynecol 2021: 57:232-241.</vt:lpstr>
      <vt:lpstr>Kayem G, et al. A snapshot of the Covid-19 pandemic among pregnant women in France. J Gynecol Obstet Hum Reprod 2020; 49:101826</vt:lpstr>
      <vt:lpstr>COVID-19 in pregnancy in South America</vt:lpstr>
      <vt:lpstr>COVID-19 pregnant women at greater risk for pneumonia and death</vt:lpstr>
      <vt:lpstr>Mechanical Ventilation and ECMO in  Pregnant COVID-19 Patients</vt:lpstr>
      <vt:lpstr>Complications from maternal COVID-19 infection</vt:lpstr>
      <vt:lpstr>Perinatal outcomes of women with COVID1-19</vt:lpstr>
      <vt:lpstr>Evidence for vertical transmission</vt:lpstr>
      <vt:lpstr>RECOVERY Trial (UK)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and Pregnancy</dc:title>
  <dc:subject/>
  <dc:creator>Microsoft Office User</dc:creator>
  <cp:keywords/>
  <dc:description/>
  <cp:lastModifiedBy>Microsoft Office User</cp:lastModifiedBy>
  <cp:revision>33</cp:revision>
  <dcterms:created xsi:type="dcterms:W3CDTF">2021-02-21T17:31:47Z</dcterms:created>
  <dcterms:modified xsi:type="dcterms:W3CDTF">2021-02-22T20:43:36Z</dcterms:modified>
  <cp:category/>
</cp:coreProperties>
</file>